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36"/>
  </p:notesMasterIdLst>
  <p:sldIdLst>
    <p:sldId id="277" r:id="rId2"/>
    <p:sldId id="280" r:id="rId3"/>
    <p:sldId id="368" r:id="rId4"/>
    <p:sldId id="374" r:id="rId5"/>
    <p:sldId id="367" r:id="rId6"/>
    <p:sldId id="370" r:id="rId7"/>
    <p:sldId id="371" r:id="rId8"/>
    <p:sldId id="324" r:id="rId9"/>
    <p:sldId id="321" r:id="rId10"/>
    <p:sldId id="320" r:id="rId11"/>
    <p:sldId id="344" r:id="rId12"/>
    <p:sldId id="349" r:id="rId13"/>
    <p:sldId id="350" r:id="rId14"/>
    <p:sldId id="352" r:id="rId15"/>
    <p:sldId id="353" r:id="rId16"/>
    <p:sldId id="355" r:id="rId17"/>
    <p:sldId id="356" r:id="rId18"/>
    <p:sldId id="354" r:id="rId19"/>
    <p:sldId id="372" r:id="rId20"/>
    <p:sldId id="373" r:id="rId21"/>
    <p:sldId id="377" r:id="rId22"/>
    <p:sldId id="381" r:id="rId23"/>
    <p:sldId id="382" r:id="rId24"/>
    <p:sldId id="383" r:id="rId25"/>
    <p:sldId id="342" r:id="rId26"/>
    <p:sldId id="384" r:id="rId27"/>
    <p:sldId id="385" r:id="rId28"/>
    <p:sldId id="386" r:id="rId29"/>
    <p:sldId id="387" r:id="rId30"/>
    <p:sldId id="375" r:id="rId31"/>
    <p:sldId id="376" r:id="rId32"/>
    <p:sldId id="315" r:id="rId33"/>
    <p:sldId id="380" r:id="rId34"/>
    <p:sldId id="37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611"/>
    <a:srgbClr val="EF8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32A45-3088-8010-7FB8-092662A69ADB}" v="2" dt="2024-08-14T19:58:37.645"/>
  </p1510:revLst>
</p1510:revInfo>
</file>

<file path=ppt/tableStyles.xml><?xml version="1.0" encoding="utf-8"?>
<a:tblStyleLst xmlns:a="http://schemas.openxmlformats.org/drawingml/2006/main" def="{636C9652-D626-4EBA-8271-5768EE83712B}">
  <a:tblStyle styleId="{636C9652-D626-4EBA-8271-5768EE8371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72"/>
  </p:normalViewPr>
  <p:slideViewPr>
    <p:cSldViewPr snapToGrid="0">
      <p:cViewPr varScale="1">
        <p:scale>
          <a:sx n="161" d="100"/>
          <a:sy n="161" d="100"/>
        </p:scale>
        <p:origin x="4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6414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2C55853B-51D7-7842-0029-73D4360A8419}"/>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3B4C2809-CF63-6937-1F6E-70E0C8DA6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9DE6E961-A085-4436-1F18-8D40A91B7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9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2D5385B7-2D20-F195-C0E8-55BED20D5929}"/>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DC985835-08A2-3A38-49E7-24060A7250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8923BF7A-2AA6-27E1-ECFF-1C18CAC2CE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85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5CEA667-5B7D-45F5-B104-E7B0CCE6EF8F}"/>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8757D6D3-041E-F81C-28F3-E6E00AEDBF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39EC880E-F884-EAFF-C68B-EFD83052C0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78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678E499B-AB90-374F-FD4F-D1AF4A80D1A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77A0CF22-6887-D14E-D6F4-4EC9DDF6AD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0F4AAE69-05E7-D704-29A7-96878B91E4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35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BCCC080E-DC01-25E2-C6D8-5861CAB5B1BB}"/>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E448CA14-8703-D4D9-0D98-D2E026F32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4DAB1A43-3A0E-9775-2920-043503C58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000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1FFFF8DC-4932-50BB-5B9E-97D5C805886C}"/>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0EC2C1CF-109E-B8BE-E240-5CD11236D2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E5FC2CB9-DFB8-8090-BD82-B766935946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05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7F665C83-332B-176F-6D89-0314F05DA258}"/>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2B0AE87B-9BD5-7580-17ED-06724D3592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35432782-53D0-9909-A02F-7598D7D2A1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80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764FE492-53AB-FE17-9A31-E9F28DF2D5E0}"/>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6C986193-B95F-D9C6-37D2-DA85F6EFA1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50F071A7-D596-33FE-416C-E44CDDC9D1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485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1A09DAB8-A919-77B7-9B7D-FCB5C825644C}"/>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8D64259D-AEF0-0FEC-6B7F-1C69D56179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81CC70D5-C361-3594-37A9-148E91006E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46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31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61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55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19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516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915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34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98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857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69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356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D1C2F354-7311-733C-4F29-6761E8750903}"/>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400E0420-D5FB-468A-61A2-038F2F780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B585D4E1-F708-FBE7-348D-8F05C5559D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92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261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717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420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2C55853B-51D7-7842-0029-73D4360A8419}"/>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3B4C2809-CF63-6937-1F6E-70E0C8DA6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9DE6E961-A085-4436-1F18-8D40A91B7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242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2C55853B-51D7-7842-0029-73D4360A8419}"/>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3B4C2809-CF63-6937-1F6E-70E0C8DA6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9DE6E961-A085-4436-1F18-8D40A91B7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77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B5F4063C-596D-F3F6-DD9B-345DBD0B888A}"/>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BFB77A49-182B-AEC9-D726-F7EFAB5E94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AE7AB8BB-B8CC-B269-9DE1-E20F718576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27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08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40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42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c0d4044a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47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2C55853B-51D7-7842-0029-73D4360A8419}"/>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3B4C2809-CF63-6937-1F6E-70E0C8DA6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9DE6E961-A085-4436-1F18-8D40A91B7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89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2C55853B-51D7-7842-0029-73D4360A8419}"/>
            </a:ext>
          </a:extLst>
        </p:cNvPr>
        <p:cNvGrpSpPr/>
        <p:nvPr/>
      </p:nvGrpSpPr>
      <p:grpSpPr>
        <a:xfrm>
          <a:off x="0" y="0"/>
          <a:ext cx="0" cy="0"/>
          <a:chOff x="0" y="0"/>
          <a:chExt cx="0" cy="0"/>
        </a:xfrm>
      </p:grpSpPr>
      <p:sp>
        <p:nvSpPr>
          <p:cNvPr id="60" name="Google Shape;60;g9c0d4044ae_0_129:notes">
            <a:extLst>
              <a:ext uri="{FF2B5EF4-FFF2-40B4-BE49-F238E27FC236}">
                <a16:creationId xmlns:a16="http://schemas.microsoft.com/office/drawing/2014/main" id="{3B4C2809-CF63-6937-1F6E-70E0C8DA6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c0d4044ae_0_129:notes">
            <a:extLst>
              <a:ext uri="{FF2B5EF4-FFF2-40B4-BE49-F238E27FC236}">
                <a16:creationId xmlns:a16="http://schemas.microsoft.com/office/drawing/2014/main" id="{9DE6E961-A085-4436-1F18-8D40A91B72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890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youtube.com/watch?v=ReaLJfu7WS0" TargetMode="Externa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hyperlink" Target="https://www.youtube.com/watch?v=yqaLKuhMCP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youtube.com/watch?v=6eRwgM2Pa4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www.overcomingobstacles.org/" TargetMode="External"/><Relationship Id="rId4" Type="http://schemas.openxmlformats.org/officeDocument/2006/relationships/image" Target="../media/image13.pn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5293948" y="70085"/>
            <a:ext cx="2368388" cy="572700"/>
          </a:xfrm>
          <a:prstGeom prst="rect">
            <a:avLst/>
          </a:prstGeom>
          <a:noFill/>
          <a:ln>
            <a:noFill/>
          </a:ln>
        </p:spPr>
        <p:txBody>
          <a:bodyPr spcFirstLastPara="1" wrap="square" lIns="91425" tIns="91425" rIns="91425" bIns="91425" anchor="t" anchorCtr="0">
            <a:noAutofit/>
          </a:bodyPr>
          <a:lstStyle/>
          <a:p>
            <a:r>
              <a:rPr lang="en" sz="2700" b="1">
                <a:solidFill>
                  <a:srgbClr val="000000"/>
                </a:solidFill>
                <a:latin typeface="Barlow ExtraBold" panose="00000900000000000000" pitchFamily="2" charset="0"/>
                <a:ea typeface="Open Sans" panose="020B0606030504020204" pitchFamily="34" charset="0"/>
                <a:cs typeface="Poppins" pitchFamily="2" charset="77"/>
              </a:rPr>
              <a:t>AGENDA</a:t>
            </a:r>
            <a:endParaRPr sz="2700" b="1">
              <a:solidFill>
                <a:srgbClr val="000000"/>
              </a:solidFill>
              <a:latin typeface="Barlow ExtraBold" panose="00000900000000000000" pitchFamily="2" charset="0"/>
              <a:ea typeface="Open Sans" panose="020B0606030504020204" pitchFamily="34" charset="0"/>
              <a:cs typeface="Poppins" pitchFamily="2" charset="77"/>
            </a:endParaRPr>
          </a:p>
        </p:txBody>
      </p:sp>
      <p:sp>
        <p:nvSpPr>
          <p:cNvPr id="64" name="Google Shape;64;p14"/>
          <p:cNvSpPr txBox="1">
            <a:spLocks noGrp="1"/>
          </p:cNvSpPr>
          <p:nvPr>
            <p:ph type="body" idx="1"/>
          </p:nvPr>
        </p:nvSpPr>
        <p:spPr>
          <a:xfrm>
            <a:off x="4679215" y="602832"/>
            <a:ext cx="5641270" cy="3565198"/>
          </a:xfrm>
          <a:prstGeom prst="rect">
            <a:avLst/>
          </a:prstGeom>
        </p:spPr>
        <p:txBody>
          <a:bodyPr spcFirstLastPara="1" wrap="square" lIns="91425" tIns="91425" rIns="91425" bIns="91425" anchor="t" anchorCtr="0">
            <a:noAutofit/>
          </a:bodyPr>
          <a:lstStyle/>
          <a:p>
            <a:pPr marL="114300" indent="0">
              <a:buClr>
                <a:srgbClr val="000000"/>
              </a:buClr>
              <a:buNone/>
            </a:pPr>
            <a:r>
              <a:rPr lang="en" sz="1400" dirty="0">
                <a:solidFill>
                  <a:srgbClr val="000000"/>
                </a:solidFill>
                <a:latin typeface="Barlow Medium"/>
              </a:rPr>
              <a:t>Ice Breaker</a:t>
            </a:r>
            <a:endParaRPr lang="en" sz="1400" dirty="0">
              <a:solidFill>
                <a:srgbClr val="595959"/>
              </a:solidFill>
              <a:latin typeface="Barlow Medium"/>
            </a:endParaRPr>
          </a:p>
          <a:p>
            <a:pPr marL="114300" indent="0">
              <a:lnSpc>
                <a:spcPct val="114999"/>
              </a:lnSpc>
              <a:buClr>
                <a:srgbClr val="000000"/>
              </a:buClr>
              <a:buNone/>
            </a:pPr>
            <a:r>
              <a:rPr lang="en" sz="1400" dirty="0">
                <a:solidFill>
                  <a:srgbClr val="000000"/>
                </a:solidFill>
                <a:latin typeface="Barlow Medium"/>
              </a:rPr>
              <a:t>After-school Program Overview</a:t>
            </a:r>
          </a:p>
          <a:p>
            <a:pPr marL="914400" lvl="3">
              <a:lnSpc>
                <a:spcPct val="100000"/>
              </a:lnSpc>
              <a:spcBef>
                <a:spcPts val="0"/>
              </a:spcBef>
              <a:buFont typeface="Courier New"/>
              <a:buChar char="o"/>
            </a:pPr>
            <a:r>
              <a:rPr lang="en" dirty="0">
                <a:solidFill>
                  <a:srgbClr val="000000"/>
                </a:solidFill>
                <a:latin typeface="Barlow Medium"/>
              </a:rPr>
              <a:t>Participant schedule &amp; groups</a:t>
            </a:r>
          </a:p>
          <a:p>
            <a:pPr marL="914400" lvl="3">
              <a:lnSpc>
                <a:spcPct val="100000"/>
              </a:lnSpc>
              <a:spcBef>
                <a:spcPts val="0"/>
              </a:spcBef>
              <a:buFont typeface="Courier New"/>
              <a:buChar char="o"/>
            </a:pPr>
            <a:r>
              <a:rPr lang="en" dirty="0">
                <a:solidFill>
                  <a:srgbClr val="000000"/>
                </a:solidFill>
                <a:latin typeface="Barlow Medium"/>
              </a:rPr>
              <a:t>Activities</a:t>
            </a:r>
          </a:p>
          <a:p>
            <a:pPr marL="914400" lvl="3">
              <a:lnSpc>
                <a:spcPct val="100000"/>
              </a:lnSpc>
              <a:spcBef>
                <a:spcPts val="0"/>
              </a:spcBef>
              <a:buFont typeface="Courier New"/>
              <a:buChar char="o"/>
            </a:pPr>
            <a:r>
              <a:rPr lang="en" dirty="0">
                <a:solidFill>
                  <a:srgbClr val="000000"/>
                </a:solidFill>
                <a:latin typeface="Barlow Medium"/>
              </a:rPr>
              <a:t>Policies &amp; procedures</a:t>
            </a:r>
          </a:p>
          <a:p>
            <a:pPr marL="914400" lvl="3">
              <a:lnSpc>
                <a:spcPct val="100000"/>
              </a:lnSpc>
              <a:spcBef>
                <a:spcPts val="0"/>
              </a:spcBef>
              <a:buFont typeface="Courier New"/>
              <a:buChar char="o"/>
            </a:pPr>
            <a:r>
              <a:rPr lang="en" dirty="0">
                <a:solidFill>
                  <a:srgbClr val="000000"/>
                </a:solidFill>
                <a:latin typeface="Barlow Medium"/>
              </a:rPr>
              <a:t>Staff Expectations </a:t>
            </a:r>
            <a:endParaRPr lang="en" dirty="0">
              <a:latin typeface="Barlow Medium"/>
            </a:endParaRPr>
          </a:p>
          <a:p>
            <a:pPr marL="114300" indent="0">
              <a:lnSpc>
                <a:spcPct val="114999"/>
              </a:lnSpc>
              <a:buNone/>
            </a:pPr>
            <a:r>
              <a:rPr lang="en" sz="1400" dirty="0">
                <a:solidFill>
                  <a:srgbClr val="000000"/>
                </a:solidFill>
                <a:latin typeface="Barlow Medium"/>
              </a:rPr>
              <a:t>Staff schedules</a:t>
            </a:r>
          </a:p>
          <a:p>
            <a:pPr marL="114300" indent="0">
              <a:lnSpc>
                <a:spcPct val="114999"/>
              </a:lnSpc>
              <a:buNone/>
            </a:pPr>
            <a:r>
              <a:rPr lang="en" sz="1400" dirty="0">
                <a:solidFill>
                  <a:srgbClr val="000000"/>
                </a:solidFill>
                <a:latin typeface="Barlow Medium"/>
              </a:rPr>
              <a:t>Refreshers</a:t>
            </a:r>
            <a:endParaRPr lang="en" dirty="0">
              <a:solidFill>
                <a:srgbClr val="595959"/>
              </a:solidFill>
              <a:latin typeface="Barlow Medium"/>
            </a:endParaRPr>
          </a:p>
          <a:p>
            <a:pPr marL="914400" lvl="3">
              <a:lnSpc>
                <a:spcPct val="100000"/>
              </a:lnSpc>
              <a:spcBef>
                <a:spcPts val="0"/>
              </a:spcBef>
              <a:buFont typeface="Courier New"/>
              <a:buChar char="o"/>
            </a:pPr>
            <a:r>
              <a:rPr lang="en" dirty="0">
                <a:solidFill>
                  <a:srgbClr val="000000"/>
                </a:solidFill>
                <a:latin typeface="Barlow Medium"/>
              </a:rPr>
              <a:t>CPR/ First Aid Refresher </a:t>
            </a:r>
            <a:endParaRPr lang="en" dirty="0">
              <a:latin typeface="Barlow Medium"/>
            </a:endParaRPr>
          </a:p>
          <a:p>
            <a:pPr marL="914400" lvl="3">
              <a:lnSpc>
                <a:spcPct val="100000"/>
              </a:lnSpc>
              <a:spcBef>
                <a:spcPts val="0"/>
              </a:spcBef>
              <a:buFont typeface="Courier New"/>
              <a:buChar char="o"/>
            </a:pPr>
            <a:r>
              <a:rPr lang="en" dirty="0">
                <a:solidFill>
                  <a:srgbClr val="000000"/>
                </a:solidFill>
                <a:latin typeface="Barlow Medium"/>
              </a:rPr>
              <a:t>Safety refresher</a:t>
            </a:r>
          </a:p>
          <a:p>
            <a:pPr marL="914400" lvl="3">
              <a:lnSpc>
                <a:spcPct val="100000"/>
              </a:lnSpc>
              <a:spcBef>
                <a:spcPts val="0"/>
              </a:spcBef>
              <a:buFont typeface="Courier New"/>
              <a:buChar char="o"/>
            </a:pPr>
            <a:r>
              <a:rPr lang="en" dirty="0">
                <a:solidFill>
                  <a:srgbClr val="000000"/>
                </a:solidFill>
                <a:latin typeface="Barlow Medium"/>
              </a:rPr>
              <a:t>Proper supervision</a:t>
            </a:r>
            <a:endParaRPr lang="en" dirty="0">
              <a:latin typeface="Barlow Medium"/>
            </a:endParaRPr>
          </a:p>
          <a:p>
            <a:pPr marL="114300" indent="0">
              <a:lnSpc>
                <a:spcPct val="114999"/>
              </a:lnSpc>
              <a:buNone/>
            </a:pPr>
            <a:r>
              <a:rPr lang="en" sz="1400" dirty="0">
                <a:solidFill>
                  <a:srgbClr val="000000"/>
                </a:solidFill>
                <a:latin typeface="Barlow Medium"/>
              </a:rPr>
              <a:t>Conflict Resolution</a:t>
            </a:r>
          </a:p>
          <a:p>
            <a:pPr marL="114300" indent="0">
              <a:lnSpc>
                <a:spcPct val="114999"/>
              </a:lnSpc>
              <a:buNone/>
            </a:pPr>
            <a:r>
              <a:rPr lang="en" sz="1400" dirty="0">
                <a:solidFill>
                  <a:schemeClr val="tx1"/>
                </a:solidFill>
                <a:latin typeface="Barlow Medium"/>
              </a:rPr>
              <a:t>Field trips</a:t>
            </a:r>
          </a:p>
          <a:p>
            <a:pPr marL="114300" indent="0">
              <a:lnSpc>
                <a:spcPct val="114999"/>
              </a:lnSpc>
              <a:buNone/>
            </a:pPr>
            <a:r>
              <a:rPr lang="en" sz="1400" dirty="0">
                <a:solidFill>
                  <a:schemeClr val="tx1"/>
                </a:solidFill>
              </a:rPr>
              <a:t>Enrichment</a:t>
            </a:r>
            <a:endParaRPr lang="en" dirty="0">
              <a:solidFill>
                <a:schemeClr val="tx1"/>
              </a:solidFill>
            </a:endParaRPr>
          </a:p>
          <a:p>
            <a:pPr marL="114300" indent="0">
              <a:lnSpc>
                <a:spcPct val="114999"/>
              </a:lnSpc>
              <a:buNone/>
            </a:pPr>
            <a:r>
              <a:rPr lang="en" sz="1400" dirty="0">
                <a:solidFill>
                  <a:srgbClr val="000000"/>
                </a:solidFill>
                <a:latin typeface="Barlow Medium"/>
              </a:rPr>
              <a:t>Wrap Up/ Reminders</a:t>
            </a:r>
          </a:p>
          <a:p>
            <a:pPr marL="114300" indent="0">
              <a:lnSpc>
                <a:spcPct val="114999"/>
              </a:lnSpc>
              <a:buNone/>
            </a:pPr>
            <a:endParaRPr lang="en" sz="1400" dirty="0">
              <a:solidFill>
                <a:srgbClr val="000000"/>
              </a:solidFill>
            </a:endParaRPr>
          </a:p>
          <a:p>
            <a:pPr marL="0" indent="0">
              <a:spcBef>
                <a:spcPts val="1600"/>
              </a:spcBef>
              <a:spcAft>
                <a:spcPts val="1600"/>
              </a:spcAft>
              <a:buNone/>
            </a:pPr>
            <a:endParaRPr lang="en-US" sz="1400" dirty="0">
              <a:solidFill>
                <a:srgbClr val="595959"/>
              </a:solidFill>
            </a:endParaRPr>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Medium"/>
                </a:rPr>
                <a:t>#NYCisUS</a:t>
              </a:r>
            </a:p>
          </p:txBody>
        </p:sp>
      </p:grpSp>
      <p:sp>
        <p:nvSpPr>
          <p:cNvPr id="13" name="TextBox 12">
            <a:extLst>
              <a:ext uri="{FF2B5EF4-FFF2-40B4-BE49-F238E27FC236}">
                <a16:creationId xmlns:a16="http://schemas.microsoft.com/office/drawing/2014/main" id="{0970C808-74D8-E8CA-8BAD-4554C749E0EE}"/>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pic>
        <p:nvPicPr>
          <p:cNvPr id="10" name="Picture 9" descr="A black background with orange letters&#10;&#10;Description automatically generated">
            <a:extLst>
              <a:ext uri="{FF2B5EF4-FFF2-40B4-BE49-F238E27FC236}">
                <a16:creationId xmlns:a16="http://schemas.microsoft.com/office/drawing/2014/main" id="{3D01D6B1-39CF-A73F-2FE3-79D75FFE4F80}"/>
              </a:ext>
            </a:extLst>
          </p:cNvPr>
          <p:cNvPicPr>
            <a:picLocks noChangeAspect="1"/>
          </p:cNvPicPr>
          <p:nvPr/>
        </p:nvPicPr>
        <p:blipFill>
          <a:blip r:embed="rId4"/>
          <a:stretch>
            <a:fillRect/>
          </a:stretch>
        </p:blipFill>
        <p:spPr>
          <a:xfrm>
            <a:off x="133898" y="1126773"/>
            <a:ext cx="4552052" cy="2077603"/>
          </a:xfrm>
          <a:prstGeom prst="rect">
            <a:avLst/>
          </a:prstGeom>
        </p:spPr>
      </p:pic>
    </p:spTree>
    <p:extLst>
      <p:ext uri="{BB962C8B-B14F-4D97-AF65-F5344CB8AC3E}">
        <p14:creationId xmlns:p14="http://schemas.microsoft.com/office/powerpoint/2010/main" val="36666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176917B2-CC48-7785-F62B-324235843B7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3CFD06F-22F9-4859-B2BB-C84136A9AAB9}"/>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3C198BC9-E7D3-1458-A2FC-409A42B4EDA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1126C9D-78E1-153B-38B7-55B5D2951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16D3CD80-18E0-C9D3-118D-8BB32118748C}"/>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#NYCisUS</a:t>
              </a:r>
            </a:p>
          </p:txBody>
        </p:sp>
      </p:grpSp>
      <p:sp>
        <p:nvSpPr>
          <p:cNvPr id="9" name="Title 8">
            <a:extLst>
              <a:ext uri="{FF2B5EF4-FFF2-40B4-BE49-F238E27FC236}">
                <a16:creationId xmlns:a16="http://schemas.microsoft.com/office/drawing/2014/main" id="{3F8DB059-C61D-31B1-E407-D7AC5F61D250}"/>
              </a:ext>
            </a:extLst>
          </p:cNvPr>
          <p:cNvSpPr>
            <a:spLocks noGrp="1"/>
          </p:cNvSpPr>
          <p:nvPr>
            <p:ph type="title"/>
          </p:nvPr>
        </p:nvSpPr>
        <p:spPr>
          <a:xfrm>
            <a:off x="104961" y="95101"/>
            <a:ext cx="8520600" cy="572700"/>
          </a:xfrm>
        </p:spPr>
        <p:txBody>
          <a:bodyPr/>
          <a:lstStyle/>
          <a:p>
            <a:pPr rtl="0">
              <a:spcBef>
                <a:spcPts val="0"/>
              </a:spcBef>
              <a:spcAft>
                <a:spcPts val="0"/>
              </a:spcAft>
            </a:pPr>
            <a:r>
              <a:rPr lang="en-US" sz="2700" b="1" i="0" u="none" strike="noStrike">
                <a:solidFill>
                  <a:srgbClr val="000000"/>
                </a:solidFill>
                <a:effectLst/>
                <a:latin typeface="Barlow" panose="00000500000000000000" pitchFamily="2" charset="0"/>
              </a:rPr>
              <a:t>Behavior Policy</a:t>
            </a:r>
            <a:br>
              <a:rPr lang="en-US" sz="2700" b="1">
                <a:effectLst/>
                <a:latin typeface="Barlow" panose="00000500000000000000" pitchFamily="2" charset="0"/>
              </a:rPr>
            </a:br>
            <a:br>
              <a:rPr lang="en-US" sz="2700" b="1">
                <a:latin typeface="Barlow" panose="00000500000000000000" pitchFamily="2" charset="0"/>
              </a:rPr>
            </a:br>
            <a:endParaRPr lang="en-US" sz="2700" b="1">
              <a:latin typeface="Barlow" panose="00000500000000000000" pitchFamily="2" charset="0"/>
            </a:endParaRPr>
          </a:p>
        </p:txBody>
      </p:sp>
      <p:sp>
        <p:nvSpPr>
          <p:cNvPr id="11" name="TextBox 10">
            <a:extLst>
              <a:ext uri="{FF2B5EF4-FFF2-40B4-BE49-F238E27FC236}">
                <a16:creationId xmlns:a16="http://schemas.microsoft.com/office/drawing/2014/main" id="{30738716-1E58-301C-1DC0-87C2F0B8949D}"/>
              </a:ext>
            </a:extLst>
          </p:cNvPr>
          <p:cNvSpPr txBox="1"/>
          <p:nvPr/>
        </p:nvSpPr>
        <p:spPr>
          <a:xfrm>
            <a:off x="2748346" y="946498"/>
            <a:ext cx="6341246" cy="3785652"/>
          </a:xfrm>
          <a:prstGeom prst="rect">
            <a:avLst/>
          </a:prstGeom>
          <a:noFill/>
        </p:spPr>
        <p:txBody>
          <a:bodyPr wrap="square" lIns="91440" tIns="45720" rIns="91440" bIns="45720" anchor="t">
            <a:spAutoFit/>
          </a:bodyPr>
          <a:lstStyle/>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Participants </a:t>
            </a:r>
            <a:r>
              <a:rPr lang="en-US" sz="1600" dirty="0">
                <a:latin typeface="Barlow"/>
              </a:rPr>
              <a:t>must</a:t>
            </a:r>
            <a:r>
              <a:rPr lang="en-US" sz="1600" b="0" i="0" u="none" strike="noStrike" dirty="0">
                <a:solidFill>
                  <a:srgbClr val="000000"/>
                </a:solidFill>
                <a:effectLst/>
                <a:latin typeface="Barlow"/>
              </a:rPr>
              <a:t> stay with their designated groups at all times</a:t>
            </a:r>
            <a:endParaRPr lang="en-US" sz="1600" dirty="0">
              <a:latin typeface="Barlow"/>
            </a:endParaRP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Before dismissal, students </a:t>
            </a:r>
            <a:r>
              <a:rPr lang="en-US" sz="1600" dirty="0">
                <a:latin typeface="Barlow"/>
              </a:rPr>
              <a:t>must</a:t>
            </a:r>
            <a:r>
              <a:rPr lang="en-US" sz="1600" b="0" i="0" u="none" strike="noStrike" dirty="0">
                <a:solidFill>
                  <a:srgbClr val="000000"/>
                </a:solidFill>
                <a:effectLst/>
                <a:latin typeface="Barlow"/>
              </a:rPr>
              <a:t> receive parent permission to leave​ unless self-dismissed or parent notification</a:t>
            </a: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Participants must </a:t>
            </a:r>
            <a:r>
              <a:rPr lang="en-US" sz="1600" dirty="0">
                <a:latin typeface="Barlow"/>
              </a:rPr>
              <a:t>ALWAYS</a:t>
            </a:r>
            <a:r>
              <a:rPr lang="en-US" sz="1600" b="0" i="0" u="none" strike="noStrike" dirty="0">
                <a:solidFill>
                  <a:srgbClr val="000000"/>
                </a:solidFill>
                <a:effectLst/>
                <a:latin typeface="Barlow"/>
              </a:rPr>
              <a:t> sign-out before leaving</a:t>
            </a: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Participants must be accompanied at </a:t>
            </a:r>
            <a:r>
              <a:rPr lang="en-US" sz="1600" b="0" i="0" u="sng" strike="noStrike" dirty="0">
                <a:solidFill>
                  <a:srgbClr val="000000"/>
                </a:solidFill>
                <a:effectLst/>
                <a:latin typeface="Barlow"/>
              </a:rPr>
              <a:t>ALL TIMES</a:t>
            </a:r>
            <a:r>
              <a:rPr lang="en-US" sz="1600" b="0" i="0" u="none" strike="noStrike" dirty="0">
                <a:solidFill>
                  <a:srgbClr val="000000"/>
                </a:solidFill>
                <a:effectLst/>
                <a:latin typeface="Barlow"/>
              </a:rPr>
              <a:t> by a staff member​</a:t>
            </a:r>
          </a:p>
          <a:p>
            <a:pPr marL="285750" indent="-285750" fontAlgn="base">
              <a:buFont typeface="Wingdings" panose="05000000000000000000" pitchFamily="2" charset="2"/>
              <a:buChar char="q"/>
            </a:pPr>
            <a:r>
              <a:rPr lang="en-US" sz="1600" b="0" i="0" u="none" strike="noStrike" dirty="0">
                <a:solidFill>
                  <a:srgbClr val="000000"/>
                </a:solidFill>
                <a:effectLst/>
                <a:latin typeface="Barlow"/>
              </a:rPr>
              <a:t>Participants</a:t>
            </a:r>
            <a:r>
              <a:rPr lang="en-US" sz="1600" dirty="0">
                <a:latin typeface="Barlow"/>
              </a:rPr>
              <a:t> should </a:t>
            </a:r>
            <a:r>
              <a:rPr lang="en-US" sz="1600" u="sng" dirty="0">
                <a:latin typeface="Barlow"/>
              </a:rPr>
              <a:t>never</a:t>
            </a:r>
            <a:r>
              <a:rPr lang="en-US" sz="1600" b="0" i="0" u="none" strike="noStrike" dirty="0">
                <a:solidFill>
                  <a:srgbClr val="000000"/>
                </a:solidFill>
                <a:effectLst/>
                <a:latin typeface="Barlow"/>
              </a:rPr>
              <a:t> leave the building/playground unsupervised</a:t>
            </a:r>
          </a:p>
          <a:p>
            <a:pPr marL="285750" indent="-285750" fontAlgn="base">
              <a:buFont typeface="Wingdings" panose="05000000000000000000" pitchFamily="2" charset="2"/>
              <a:buChar char="q"/>
            </a:pPr>
            <a:r>
              <a:rPr lang="en-US" sz="1600" b="0" i="0" u="none" strike="noStrike" dirty="0">
                <a:solidFill>
                  <a:srgbClr val="000000"/>
                </a:solidFill>
                <a:effectLst/>
                <a:latin typeface="Barlow"/>
              </a:rPr>
              <a:t>Participants should be respectful towards </a:t>
            </a:r>
            <a:r>
              <a:rPr lang="en-US" sz="1600" dirty="0">
                <a:latin typeface="Barlow"/>
              </a:rPr>
              <a:t>each other, staff, &amp; </a:t>
            </a:r>
            <a:r>
              <a:rPr lang="en-US" sz="1600" b="0" i="0" u="none" strike="noStrike" dirty="0">
                <a:solidFill>
                  <a:srgbClr val="000000"/>
                </a:solidFill>
                <a:effectLst/>
                <a:latin typeface="Barlow"/>
              </a:rPr>
              <a:t>space</a:t>
            </a:r>
            <a:r>
              <a:rPr lang="en-US" sz="1600" dirty="0">
                <a:latin typeface="Barlow"/>
              </a:rPr>
              <a:t> at all times</a:t>
            </a:r>
            <a:endParaRPr lang="en-US" sz="1600" b="0" i="0" u="none" strike="noStrike" dirty="0">
              <a:solidFill>
                <a:srgbClr val="000000"/>
              </a:solidFill>
              <a:effectLst/>
              <a:latin typeface="Barlow"/>
            </a:endParaRPr>
          </a:p>
          <a:p>
            <a:pPr marL="285750" indent="-285750">
              <a:buFont typeface="Wingdings,Sans-Serif" panose="05000000000000000000" pitchFamily="2" charset="2"/>
              <a:buChar char="q"/>
            </a:pPr>
            <a:r>
              <a:rPr lang="en-US" sz="1600" dirty="0">
                <a:latin typeface="Barlow"/>
              </a:rPr>
              <a:t>No inappropriate language </a:t>
            </a:r>
          </a:p>
          <a:p>
            <a:pPr marL="285750" indent="-285750">
              <a:buFont typeface="Wingdings,Sans-Serif" panose="05000000000000000000" pitchFamily="2" charset="2"/>
              <a:buChar char="q"/>
            </a:pPr>
            <a:r>
              <a:rPr lang="en-US" sz="1600" dirty="0">
                <a:latin typeface="Barlow"/>
              </a:rPr>
              <a:t>Follow the rules and directions of staff </a:t>
            </a:r>
          </a:p>
          <a:p>
            <a:pPr marL="285750" indent="-285750">
              <a:buFont typeface="Wingdings,Sans-Serif" panose="05000000000000000000" pitchFamily="2" charset="2"/>
              <a:buChar char="q"/>
            </a:pPr>
            <a:r>
              <a:rPr lang="en-US" sz="1600" dirty="0">
                <a:latin typeface="Barlow"/>
              </a:rPr>
              <a:t>Do not damage property/space (tables, walls, posters, equipment)</a:t>
            </a: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NO PLAY-FIGHTING, TRASH-TALKING, NAME CALLING​</a:t>
            </a:r>
            <a:br>
              <a:rPr lang="en-US" sz="1600" b="0" dirty="0">
                <a:effectLst/>
              </a:rPr>
            </a:br>
            <a:endParaRPr lang="en-US" sz="1600" dirty="0"/>
          </a:p>
        </p:txBody>
      </p:sp>
      <p:sp>
        <p:nvSpPr>
          <p:cNvPr id="10" name="TextBox 9">
            <a:extLst>
              <a:ext uri="{FF2B5EF4-FFF2-40B4-BE49-F238E27FC236}">
                <a16:creationId xmlns:a16="http://schemas.microsoft.com/office/drawing/2014/main" id="{5915F3FC-6DC5-2CC1-9615-27BD3A7A11C7}"/>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pic>
        <p:nvPicPr>
          <p:cNvPr id="7" name="Picture 6">
            <a:extLst>
              <a:ext uri="{FF2B5EF4-FFF2-40B4-BE49-F238E27FC236}">
                <a16:creationId xmlns:a16="http://schemas.microsoft.com/office/drawing/2014/main" id="{73267B0A-0B5D-C74D-97D1-A0F46BF5A5D4}"/>
              </a:ext>
            </a:extLst>
          </p:cNvPr>
          <p:cNvPicPr>
            <a:picLocks noChangeAspect="1"/>
          </p:cNvPicPr>
          <p:nvPr/>
        </p:nvPicPr>
        <p:blipFill>
          <a:blip r:embed="rId4"/>
          <a:stretch>
            <a:fillRect/>
          </a:stretch>
        </p:blipFill>
        <p:spPr>
          <a:xfrm>
            <a:off x="220576" y="946498"/>
            <a:ext cx="2314575" cy="3086100"/>
          </a:xfrm>
          <a:prstGeom prst="rect">
            <a:avLst/>
          </a:prstGeom>
        </p:spPr>
      </p:pic>
    </p:spTree>
    <p:extLst>
      <p:ext uri="{BB962C8B-B14F-4D97-AF65-F5344CB8AC3E}">
        <p14:creationId xmlns:p14="http://schemas.microsoft.com/office/powerpoint/2010/main" val="272724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9B0FD202-C685-3D90-E55F-48C0FE6AC07C}"/>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FAFDF8CB-67E2-AB10-6680-F151DFF00D8B}"/>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28C5B58A-88AC-68C5-5F78-9A5607BEF212}"/>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C3CE0309-E5ED-6BA3-7D9B-63202CDA3FCF}"/>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92A9061D-F6B8-06C9-DF4F-F26210CE35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6DA0C49E-00E0-E2F9-5AFE-2F80010F11AA}"/>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829F215D-9A16-DEC9-864F-01786A83413A}"/>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Nose Bleeds </a:t>
            </a:r>
          </a:p>
          <a:p>
            <a:pPr algn="ctr"/>
            <a:endParaRPr lang="en-US" b="1"/>
          </a:p>
        </p:txBody>
      </p:sp>
      <p:pic>
        <p:nvPicPr>
          <p:cNvPr id="9" name="Picture 8" descr="A close-up of a child&amp;#39;s face&#10;&#10;Description automatically generated">
            <a:extLst>
              <a:ext uri="{FF2B5EF4-FFF2-40B4-BE49-F238E27FC236}">
                <a16:creationId xmlns:a16="http://schemas.microsoft.com/office/drawing/2014/main" id="{98458DAC-B339-73AA-B476-B419A33C8F9C}"/>
              </a:ext>
            </a:extLst>
          </p:cNvPr>
          <p:cNvPicPr>
            <a:picLocks noChangeAspect="1"/>
          </p:cNvPicPr>
          <p:nvPr/>
        </p:nvPicPr>
        <p:blipFill>
          <a:blip r:embed="rId4"/>
          <a:stretch>
            <a:fillRect/>
          </a:stretch>
        </p:blipFill>
        <p:spPr>
          <a:xfrm>
            <a:off x="3076575" y="1309688"/>
            <a:ext cx="2524125" cy="2524125"/>
          </a:xfrm>
          <a:prstGeom prst="rect">
            <a:avLst/>
          </a:prstGeom>
        </p:spPr>
      </p:pic>
      <p:sp>
        <p:nvSpPr>
          <p:cNvPr id="10" name="TextBox 9">
            <a:extLst>
              <a:ext uri="{FF2B5EF4-FFF2-40B4-BE49-F238E27FC236}">
                <a16:creationId xmlns:a16="http://schemas.microsoft.com/office/drawing/2014/main" id="{90C798F1-D3C1-11D2-7778-5EED592DF597}"/>
              </a:ext>
            </a:extLst>
          </p:cNvPr>
          <p:cNvSpPr txBox="1"/>
          <p:nvPr/>
        </p:nvSpPr>
        <p:spPr>
          <a:xfrm>
            <a:off x="5918320" y="799002"/>
            <a:ext cx="319527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First-Aid Procedures? </a:t>
            </a:r>
          </a:p>
          <a:p>
            <a:pPr marL="342900" indent="-342900">
              <a:buAutoNum type="arabicPeriod"/>
            </a:pPr>
            <a:r>
              <a:rPr lang="en-US"/>
              <a:t>STAY CALM! </a:t>
            </a:r>
          </a:p>
          <a:p>
            <a:pPr marL="342900" indent="-342900">
              <a:buAutoNum type="arabicPeriod"/>
            </a:pPr>
            <a:r>
              <a:rPr lang="en-US"/>
              <a:t>Have child sit upright in a chair and have them tilt their head slightly forward</a:t>
            </a:r>
          </a:p>
          <a:p>
            <a:pPr marL="342900" indent="-342900">
              <a:buAutoNum type="arabicPeriod"/>
            </a:pPr>
            <a:r>
              <a:rPr lang="en-US"/>
              <a:t>Have child gently pinch the soft part of their nose (just below bony ridge) with a CLEAN tissue/gauze </a:t>
            </a:r>
          </a:p>
          <a:p>
            <a:pPr marL="342900" indent="-342900">
              <a:buAutoNum type="arabicPeriod"/>
            </a:pPr>
            <a:r>
              <a:rPr lang="en-US"/>
              <a:t>Apply pressure for 5-10 minutes</a:t>
            </a:r>
          </a:p>
          <a:p>
            <a:pPr marL="342900" indent="-342900">
              <a:buAutoNum type="arabicPeriod"/>
            </a:pPr>
            <a:r>
              <a:rPr lang="en-US"/>
              <a:t>Wash up! </a:t>
            </a:r>
          </a:p>
          <a:p>
            <a:pPr marL="342900" indent="-342900">
              <a:buAutoNum type="arabicPeriod"/>
            </a:pPr>
            <a:r>
              <a:rPr lang="en-US">
                <a:highlight>
                  <a:srgbClr val="FFFF00"/>
                </a:highlight>
              </a:rPr>
              <a:t>Create incident report/report to parents.</a:t>
            </a:r>
          </a:p>
          <a:p>
            <a:pPr marL="342900" indent="-342900">
              <a:buAutoNum type="arabicPeriod"/>
            </a:pPr>
            <a:r>
              <a:rPr lang="en-US">
                <a:solidFill>
                  <a:srgbClr val="FF0000"/>
                </a:solidFill>
              </a:rPr>
              <a:t>Call EMS if bleeding is excessive, lasts longer than 20 minutes, or student starts feeling faint/lightheaded. </a:t>
            </a:r>
          </a:p>
        </p:txBody>
      </p:sp>
      <p:sp>
        <p:nvSpPr>
          <p:cNvPr id="14" name="TextBox 13">
            <a:extLst>
              <a:ext uri="{FF2B5EF4-FFF2-40B4-BE49-F238E27FC236}">
                <a16:creationId xmlns:a16="http://schemas.microsoft.com/office/drawing/2014/main" id="{EBD5A430-529A-3BC5-8B6E-CF59544DF620}"/>
              </a:ext>
            </a:extLst>
          </p:cNvPr>
          <p:cNvSpPr txBox="1"/>
          <p:nvPr/>
        </p:nvSpPr>
        <p:spPr>
          <a:xfrm>
            <a:off x="357188" y="1238249"/>
            <a:ext cx="257651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What are the signs?</a:t>
            </a:r>
            <a:r>
              <a:rPr lang="en-US" dirty="0"/>
              <a:t> </a:t>
            </a:r>
          </a:p>
          <a:p>
            <a:pPr marL="342900" indent="-342900">
              <a:buAutoNum type="arabicPeriod"/>
            </a:pPr>
            <a:r>
              <a:rPr lang="en-US" dirty="0"/>
              <a:t>Bleeding from either nostril</a:t>
            </a:r>
          </a:p>
          <a:p>
            <a:pPr marL="342900" indent="-342900">
              <a:buAutoNum type="arabicPeriod"/>
            </a:pPr>
            <a:r>
              <a:rPr lang="en-US" dirty="0"/>
              <a:t>Urge to swallow frequently</a:t>
            </a:r>
          </a:p>
          <a:p>
            <a:pPr marL="342900" indent="-342900">
              <a:buAutoNum type="arabicPeriod"/>
            </a:pPr>
            <a:r>
              <a:rPr lang="en-US" dirty="0"/>
              <a:t>Sensation of liquid flowing in the back of the throat </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
        <p:nvSpPr>
          <p:cNvPr id="15" name="TextBox 14">
            <a:extLst>
              <a:ext uri="{FF2B5EF4-FFF2-40B4-BE49-F238E27FC236}">
                <a16:creationId xmlns:a16="http://schemas.microsoft.com/office/drawing/2014/main" id="{F1DC9D2D-AC3E-7DBC-2CB2-55222AF38783}"/>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32589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0DA2F405-AD9E-624B-3F1C-0620DCCA706B}"/>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89DFDE67-2E0D-672E-A9A3-1CC23AFF7DB7}"/>
              </a:ext>
            </a:extLst>
          </p:cNvPr>
          <p:cNvSpPr txBox="1">
            <a:spLocks noGrp="1"/>
          </p:cNvSpPr>
          <p:nvPr>
            <p:ph type="title"/>
          </p:nvPr>
        </p:nvSpPr>
        <p:spPr>
          <a:xfrm>
            <a:off x="1841660" y="134728"/>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A8035880-9E8D-CDC9-BDD9-70697CDCD94C}"/>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0444A77-7C71-4DC1-6ED8-47F8FE4D30E9}"/>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7C6A1C78-1C96-91D7-25D1-2341E54F2E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9D2B9DA7-2056-31ED-2007-919DD60DBCC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8644B231-F22B-1A14-70AF-DB679B740AB7}"/>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Sprains</a:t>
            </a:r>
          </a:p>
          <a:p>
            <a:pPr algn="ctr"/>
            <a:endParaRPr lang="en-US" b="1"/>
          </a:p>
        </p:txBody>
      </p:sp>
      <p:pic>
        <p:nvPicPr>
          <p:cNvPr id="2" name="Picture 1" descr="A person sitting on the ground with his leg pain&#10;&#10;Description automatically generated">
            <a:extLst>
              <a:ext uri="{FF2B5EF4-FFF2-40B4-BE49-F238E27FC236}">
                <a16:creationId xmlns:a16="http://schemas.microsoft.com/office/drawing/2014/main" id="{C28E71C0-B88A-9B28-3B0A-F4B5CAAC3D18}"/>
              </a:ext>
            </a:extLst>
          </p:cNvPr>
          <p:cNvPicPr>
            <a:picLocks noChangeAspect="1"/>
          </p:cNvPicPr>
          <p:nvPr/>
        </p:nvPicPr>
        <p:blipFill>
          <a:blip r:embed="rId4"/>
          <a:stretch>
            <a:fillRect/>
          </a:stretch>
        </p:blipFill>
        <p:spPr>
          <a:xfrm>
            <a:off x="2890836" y="1204912"/>
            <a:ext cx="2957513" cy="2947988"/>
          </a:xfrm>
          <a:prstGeom prst="rect">
            <a:avLst/>
          </a:prstGeom>
        </p:spPr>
      </p:pic>
      <p:sp>
        <p:nvSpPr>
          <p:cNvPr id="14" name="TextBox 13">
            <a:extLst>
              <a:ext uri="{FF2B5EF4-FFF2-40B4-BE49-F238E27FC236}">
                <a16:creationId xmlns:a16="http://schemas.microsoft.com/office/drawing/2014/main" id="{36C18B14-453C-4927-7593-31767C8BF0B0}"/>
              </a:ext>
            </a:extLst>
          </p:cNvPr>
          <p:cNvSpPr txBox="1"/>
          <p:nvPr/>
        </p:nvSpPr>
        <p:spPr>
          <a:xfrm>
            <a:off x="342900" y="1204911"/>
            <a:ext cx="2576512"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 are the signs?</a:t>
            </a:r>
            <a:r>
              <a:rPr lang="en-US"/>
              <a:t> </a:t>
            </a:r>
          </a:p>
          <a:p>
            <a:pPr marL="342900" indent="-342900">
              <a:buAutoNum type="arabicPeriod"/>
            </a:pPr>
            <a:r>
              <a:rPr lang="en-US"/>
              <a:t>Swelling of the impacted area</a:t>
            </a:r>
          </a:p>
          <a:p>
            <a:pPr marL="342900" indent="-342900">
              <a:buAutoNum type="arabicPeriod"/>
            </a:pPr>
            <a:r>
              <a:rPr lang="en-US"/>
              <a:t>Bruising </a:t>
            </a:r>
          </a:p>
          <a:p>
            <a:pPr marL="342900" indent="-342900">
              <a:buAutoNum type="arabicPeriod"/>
            </a:pPr>
            <a:r>
              <a:rPr lang="en-US"/>
              <a:t>Discoloration! (If it turns call EMS IMMEDIATELY!) </a:t>
            </a:r>
          </a:p>
          <a:p>
            <a:pPr marL="342900" indent="-342900">
              <a:buAutoNum type="arabicPeriod"/>
            </a:pPr>
            <a:r>
              <a:rPr lang="en-US"/>
              <a:t>Pain/tenderness when moving the injured area</a:t>
            </a:r>
          </a:p>
          <a:p>
            <a:pPr marL="342900" indent="-342900">
              <a:buAutoNum type="arabicPeriod"/>
            </a:pPr>
            <a:r>
              <a:rPr lang="en-US"/>
              <a:t>Warm to the touch </a:t>
            </a: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15" name="TextBox 14">
            <a:extLst>
              <a:ext uri="{FF2B5EF4-FFF2-40B4-BE49-F238E27FC236}">
                <a16:creationId xmlns:a16="http://schemas.microsoft.com/office/drawing/2014/main" id="{AC4849BE-B74B-DA2B-FE92-5AD84C8C0E9C}"/>
              </a:ext>
            </a:extLst>
          </p:cNvPr>
          <p:cNvSpPr txBox="1"/>
          <p:nvPr/>
        </p:nvSpPr>
        <p:spPr>
          <a:xfrm>
            <a:off x="5938837" y="814388"/>
            <a:ext cx="312896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First-Aid Procedures? </a:t>
            </a:r>
            <a:r>
              <a:rPr lang="en-US">
                <a:cs typeface="Segoe UI"/>
              </a:rPr>
              <a:t>​</a:t>
            </a:r>
          </a:p>
          <a:p>
            <a:pPr marL="342900" indent="-342900">
              <a:buAutoNum type="arabicPeriod"/>
            </a:pPr>
            <a:r>
              <a:rPr lang="en-US"/>
              <a:t>STAY CALM! ​</a:t>
            </a:r>
          </a:p>
          <a:p>
            <a:pPr marL="342900" indent="-342900">
              <a:buAutoNum type="arabicPeriod"/>
            </a:pPr>
            <a:r>
              <a:rPr lang="en-US"/>
              <a:t>Apply an ice-pack WRAPPED in cloth! (DO NOT apply to skin!) </a:t>
            </a:r>
          </a:p>
          <a:p>
            <a:pPr marL="342900" indent="-342900">
              <a:buAutoNum type="arabicPeriod"/>
            </a:pPr>
            <a:r>
              <a:rPr lang="en-US"/>
              <a:t>Wrap a </a:t>
            </a:r>
            <a:r>
              <a:rPr lang="en-US" b="1"/>
              <a:t>compression wrap</a:t>
            </a:r>
            <a:r>
              <a:rPr lang="en-US"/>
              <a:t> around the affected area to limit movement (firmly, not tightly) </a:t>
            </a:r>
            <a:r>
              <a:rPr lang="en-US">
                <a:hlinkClick r:id="rId5"/>
              </a:rPr>
              <a:t>https://www.youtube.com/watch?v=ReaLJfu7WS0</a:t>
            </a:r>
          </a:p>
          <a:p>
            <a:pPr marL="342900" indent="-342900">
              <a:buAutoNum type="arabicPeriod"/>
            </a:pPr>
            <a:r>
              <a:rPr lang="en-US">
                <a:highlight>
                  <a:srgbClr val="FFFF00"/>
                </a:highlight>
              </a:rPr>
              <a:t>Create incident report/report to parents.</a:t>
            </a:r>
          </a:p>
          <a:p>
            <a:pPr marL="342900" indent="-342900">
              <a:buAutoNum type="arabicPeriod"/>
            </a:pPr>
            <a:r>
              <a:rPr lang="en-US"/>
              <a:t>Child must rest for remainder of activity. </a:t>
            </a:r>
            <a:r>
              <a:rPr lang="en-US" b="1"/>
              <a:t>Consistently check-in to observe any changes. </a:t>
            </a:r>
            <a:endParaRPr lang="en-US"/>
          </a:p>
          <a:p>
            <a:pPr marL="342900" indent="-342900">
              <a:buAutoNum type="arabicPeriod"/>
            </a:pPr>
            <a:r>
              <a:rPr lang="en-US">
                <a:solidFill>
                  <a:srgbClr val="FF0000"/>
                </a:solidFill>
              </a:rPr>
              <a:t>Call EMS if students report feeling numbness or sprain turns purple. </a:t>
            </a:r>
            <a:endParaRPr lang="en-US"/>
          </a:p>
        </p:txBody>
      </p:sp>
      <p:sp>
        <p:nvSpPr>
          <p:cNvPr id="12" name="TextBox 11">
            <a:extLst>
              <a:ext uri="{FF2B5EF4-FFF2-40B4-BE49-F238E27FC236}">
                <a16:creationId xmlns:a16="http://schemas.microsoft.com/office/drawing/2014/main" id="{CE9C1576-8ACD-B204-948E-2CFAC4430ABF}"/>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40607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A00CAAEA-0291-B2D7-4944-5F09EF2B4240}"/>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B9E122D-163D-7AF7-1A60-CEA5D867BA65}"/>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BEC7B35B-FB13-1870-9E9C-E0A7AF113969}"/>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F0803E3A-0CCF-BE4B-7017-871E9FFD79B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6315AEC3-00D5-D431-110D-F60E8A6D47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7D7BD388-D89F-810F-60D9-CB1EA4A3B266}"/>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3401638F-4A09-A410-2D6E-93F48D61C583}"/>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Cuts/Scrapes</a:t>
            </a:r>
          </a:p>
          <a:p>
            <a:pPr algn="ctr"/>
            <a:endParaRPr lang="en-US" b="1"/>
          </a:p>
        </p:txBody>
      </p:sp>
      <p:sp>
        <p:nvSpPr>
          <p:cNvPr id="14" name="TextBox 13">
            <a:extLst>
              <a:ext uri="{FF2B5EF4-FFF2-40B4-BE49-F238E27FC236}">
                <a16:creationId xmlns:a16="http://schemas.microsoft.com/office/drawing/2014/main" id="{5BA3034C-CA58-60C5-A132-CEF85FBA37DD}"/>
              </a:ext>
            </a:extLst>
          </p:cNvPr>
          <p:cNvSpPr txBox="1"/>
          <p:nvPr/>
        </p:nvSpPr>
        <p:spPr>
          <a:xfrm>
            <a:off x="347663" y="1233486"/>
            <a:ext cx="257651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 are the signs?</a:t>
            </a:r>
            <a:r>
              <a:rPr lang="en-US"/>
              <a:t> </a:t>
            </a:r>
          </a:p>
          <a:p>
            <a:pPr marL="342900" indent="-342900">
              <a:buAutoNum type="arabicPeriod"/>
            </a:pPr>
            <a:r>
              <a:rPr lang="en-US"/>
              <a:t>Bleeding</a:t>
            </a:r>
          </a:p>
          <a:p>
            <a:pPr marL="342900" indent="-342900">
              <a:buAutoNum type="arabicPeriod"/>
            </a:pPr>
            <a:r>
              <a:rPr lang="en-US"/>
              <a:t>Redness or swelling around the wound </a:t>
            </a:r>
          </a:p>
          <a:p>
            <a:pPr marL="342900" indent="-342900">
              <a:buAutoNum type="arabicPeriod"/>
            </a:pPr>
            <a:r>
              <a:rPr lang="en-US"/>
              <a:t>Pain or irritation at the skin surface </a:t>
            </a: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9" name="TextBox 8">
            <a:extLst>
              <a:ext uri="{FF2B5EF4-FFF2-40B4-BE49-F238E27FC236}">
                <a16:creationId xmlns:a16="http://schemas.microsoft.com/office/drawing/2014/main" id="{EFECF7D5-6C84-E439-7787-18FDFDCDD79A}"/>
              </a:ext>
            </a:extLst>
          </p:cNvPr>
          <p:cNvSpPr txBox="1"/>
          <p:nvPr/>
        </p:nvSpPr>
        <p:spPr>
          <a:xfrm>
            <a:off x="6024563" y="819150"/>
            <a:ext cx="3164680"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First-Aid Procedures? </a:t>
            </a:r>
            <a:r>
              <a:rPr lang="en-US">
                <a:cs typeface="Segoe UI"/>
              </a:rPr>
              <a:t>​</a:t>
            </a:r>
          </a:p>
          <a:p>
            <a:pPr marL="342900" indent="-342900">
              <a:buAutoNum type="arabicPeriod"/>
            </a:pPr>
            <a:r>
              <a:rPr lang="en-US"/>
              <a:t>STAY CALM! ​</a:t>
            </a:r>
          </a:p>
          <a:p>
            <a:pPr marL="342900" indent="-342900">
              <a:buAutoNum type="arabicPeriod"/>
            </a:pPr>
            <a:r>
              <a:rPr lang="en-US"/>
              <a:t>Wear gloves before treating. </a:t>
            </a:r>
          </a:p>
          <a:p>
            <a:pPr marL="342900" indent="-342900">
              <a:buAutoNum type="arabicPeriod"/>
            </a:pPr>
            <a:r>
              <a:rPr lang="en-US"/>
              <a:t>Rinse the wound/wash surrounding area with soap depending to remove debris/dirt. </a:t>
            </a:r>
          </a:p>
          <a:p>
            <a:pPr marL="342900" indent="-342900">
              <a:buAutoNum type="arabicPeriod"/>
            </a:pPr>
            <a:r>
              <a:rPr lang="en-US"/>
              <a:t>Use an </a:t>
            </a:r>
            <a:r>
              <a:rPr lang="en-US" b="1" err="1"/>
              <a:t>Antisepctic</a:t>
            </a:r>
            <a:r>
              <a:rPr lang="en-US" b="1"/>
              <a:t> </a:t>
            </a:r>
            <a:r>
              <a:rPr lang="en-US"/>
              <a:t>wipe to reduce infection. </a:t>
            </a:r>
          </a:p>
          <a:p>
            <a:pPr marL="342900" indent="-342900">
              <a:buAutoNum type="arabicPeriod"/>
            </a:pPr>
            <a:r>
              <a:rPr lang="en-US"/>
              <a:t>Cover the wound (bandage, </a:t>
            </a:r>
            <a:r>
              <a:rPr lang="en-US" err="1"/>
              <a:t>guaze</a:t>
            </a:r>
            <a:r>
              <a:rPr lang="en-US"/>
              <a:t>, etc) </a:t>
            </a:r>
          </a:p>
          <a:p>
            <a:pPr marL="342900" indent="-342900">
              <a:buAutoNum type="arabicPeriod"/>
            </a:pPr>
            <a:r>
              <a:rPr lang="en-US">
                <a:highlight>
                  <a:srgbClr val="FFFF00"/>
                </a:highlight>
              </a:rPr>
              <a:t>Create incident report/report to parents.</a:t>
            </a:r>
          </a:p>
          <a:p>
            <a:pPr marL="342900" indent="-342900">
              <a:buAutoNum type="arabicPeriod"/>
            </a:pPr>
            <a:r>
              <a:rPr lang="en-US">
                <a:solidFill>
                  <a:srgbClr val="FF0000"/>
                </a:solidFill>
              </a:rPr>
              <a:t>Call EMS if bleeding doesn't stop after applying pressure, is a deep cut that requires stiches, or participant goes into shock. </a:t>
            </a:r>
            <a:endParaRPr lang="en-US"/>
          </a:p>
          <a:p>
            <a:pPr marL="342900" indent="-342900">
              <a:buAutoNum type="arabicPeriod"/>
            </a:pPr>
            <a:endParaRPr lang="en-US"/>
          </a:p>
        </p:txBody>
      </p:sp>
      <p:pic>
        <p:nvPicPr>
          <p:cNvPr id="12" name="Picture 11" descr="A cartoon of a child holding a small child&amp;#39;s leg&#10;&#10;Description automatically generated">
            <a:extLst>
              <a:ext uri="{FF2B5EF4-FFF2-40B4-BE49-F238E27FC236}">
                <a16:creationId xmlns:a16="http://schemas.microsoft.com/office/drawing/2014/main" id="{DFAFE3AE-7B12-1A30-BFE6-A5A7664E84F2}"/>
              </a:ext>
            </a:extLst>
          </p:cNvPr>
          <p:cNvPicPr>
            <a:picLocks noChangeAspect="1"/>
          </p:cNvPicPr>
          <p:nvPr/>
        </p:nvPicPr>
        <p:blipFill>
          <a:blip r:embed="rId4"/>
          <a:stretch>
            <a:fillRect/>
          </a:stretch>
        </p:blipFill>
        <p:spPr>
          <a:xfrm>
            <a:off x="3538538" y="1314450"/>
            <a:ext cx="1847850" cy="2476500"/>
          </a:xfrm>
          <a:prstGeom prst="rect">
            <a:avLst/>
          </a:prstGeom>
        </p:spPr>
      </p:pic>
      <p:sp>
        <p:nvSpPr>
          <p:cNvPr id="15" name="TextBox 14">
            <a:extLst>
              <a:ext uri="{FF2B5EF4-FFF2-40B4-BE49-F238E27FC236}">
                <a16:creationId xmlns:a16="http://schemas.microsoft.com/office/drawing/2014/main" id="{40C9BB0B-B4E8-562F-AE86-64D8EA88956D}"/>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249160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F77488F5-6DFB-4E0A-291A-5DD1DDAA42A8}"/>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320D097C-A468-1149-6B89-95796CF92524}"/>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EF9CAB8B-0002-590C-2312-8B6E595CF3ED}"/>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3DC48600-1610-4D5E-A502-4F01C6EFB5C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DE89EB-F2B7-04A4-32E0-BCC9EC911F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88348146-5B1B-272B-E0A0-0E569DA3573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0C1612B3-5CC3-E7C3-35F2-1AC1026785AA}"/>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Allergic Reactions</a:t>
            </a:r>
          </a:p>
          <a:p>
            <a:pPr algn="ctr"/>
            <a:endParaRPr lang="en-US" b="1"/>
          </a:p>
        </p:txBody>
      </p:sp>
      <p:sp>
        <p:nvSpPr>
          <p:cNvPr id="10" name="TextBox 9">
            <a:extLst>
              <a:ext uri="{FF2B5EF4-FFF2-40B4-BE49-F238E27FC236}">
                <a16:creationId xmlns:a16="http://schemas.microsoft.com/office/drawing/2014/main" id="{23212732-34C9-C95F-4B6C-B6504FE42253}"/>
              </a:ext>
            </a:extLst>
          </p:cNvPr>
          <p:cNvSpPr txBox="1"/>
          <p:nvPr/>
        </p:nvSpPr>
        <p:spPr>
          <a:xfrm>
            <a:off x="5786436" y="1204913"/>
            <a:ext cx="3209924"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1400" b="1" baseline="0">
                <a:latin typeface="Arial"/>
                <a:ea typeface="Segoe UI"/>
                <a:cs typeface="Segoe UI"/>
              </a:rPr>
              <a:t>First-Aid Procedures? </a:t>
            </a:r>
            <a:r>
              <a:rPr lang="en-US" sz="1400">
                <a:latin typeface="Arial"/>
                <a:ea typeface="Segoe UI"/>
                <a:cs typeface="Segoe UI"/>
              </a:rPr>
              <a:t>​</a:t>
            </a:r>
          </a:p>
          <a:p>
            <a:pPr marL="342900" lvl="0" indent="-342900" rtl="0">
              <a:buAutoNum type="arabicPeriod"/>
            </a:pPr>
            <a:r>
              <a:rPr lang="en-US" sz="1400" baseline="0">
                <a:latin typeface="Arial"/>
                <a:ea typeface="Arial"/>
                <a:cs typeface="Arial"/>
              </a:rPr>
              <a:t>STAY CALM! </a:t>
            </a:r>
            <a:r>
              <a:rPr lang="en-US" sz="1400">
                <a:latin typeface="Arial"/>
                <a:ea typeface="Arial"/>
                <a:cs typeface="Arial"/>
              </a:rPr>
              <a:t>​</a:t>
            </a:r>
          </a:p>
          <a:p>
            <a:pPr marL="342900" indent="-342900">
              <a:buAutoNum type="arabicPeriod"/>
            </a:pPr>
            <a:r>
              <a:rPr lang="en-US"/>
              <a:t>CANNOT APPLY OTC medications </a:t>
            </a:r>
          </a:p>
          <a:p>
            <a:pPr marL="342900" indent="-342900">
              <a:buAutoNum type="arabicPeriod"/>
            </a:pPr>
            <a:r>
              <a:rPr lang="en-US">
                <a:solidFill>
                  <a:srgbClr val="FF0000"/>
                </a:solidFill>
              </a:rPr>
              <a:t>Call EMS if students exhibits signs of anaphylaxis.</a:t>
            </a:r>
            <a:endParaRPr lang="en-US"/>
          </a:p>
          <a:p>
            <a:pPr marL="342900" indent="-342900">
              <a:buAutoNum type="arabicPeriod"/>
            </a:pPr>
            <a:r>
              <a:rPr lang="en-US">
                <a:solidFill>
                  <a:srgbClr val="FF0000"/>
                </a:solidFill>
              </a:rPr>
              <a:t>Use student's PRESCRIBED inhaler or epinephrine pen. </a:t>
            </a:r>
          </a:p>
          <a:p>
            <a:pPr marL="342900" indent="-342900">
              <a:buAutoNum type="arabicPeriod"/>
            </a:pPr>
            <a:r>
              <a:rPr lang="en-US">
                <a:hlinkClick r:id="rId4"/>
              </a:rPr>
              <a:t>https://www.youtube.com/watch?v=yqaLKuhMCPw</a:t>
            </a:r>
          </a:p>
          <a:p>
            <a:pPr marL="342900" indent="-342900">
              <a:buAutoNum type="arabicPeriod"/>
            </a:pPr>
            <a:r>
              <a:rPr lang="en-US">
                <a:highlight>
                  <a:srgbClr val="FFFF00"/>
                </a:highlight>
              </a:rPr>
              <a:t>Create incident report/report to parents.</a:t>
            </a: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14" name="TextBox 13">
            <a:extLst>
              <a:ext uri="{FF2B5EF4-FFF2-40B4-BE49-F238E27FC236}">
                <a16:creationId xmlns:a16="http://schemas.microsoft.com/office/drawing/2014/main" id="{F64FDA47-E7A6-4F12-3A7B-2FD87CCEE323}"/>
              </a:ext>
            </a:extLst>
          </p:cNvPr>
          <p:cNvSpPr txBox="1"/>
          <p:nvPr/>
        </p:nvSpPr>
        <p:spPr>
          <a:xfrm>
            <a:off x="228600" y="1204911"/>
            <a:ext cx="257651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 are the signs?</a:t>
            </a:r>
            <a:r>
              <a:rPr lang="en-US"/>
              <a:t> </a:t>
            </a:r>
          </a:p>
          <a:p>
            <a:r>
              <a:rPr lang="en-US"/>
              <a:t>Mild Symptoms </a:t>
            </a:r>
          </a:p>
          <a:p>
            <a:pPr marL="342900" indent="-342900">
              <a:buAutoNum type="arabicPeriod"/>
            </a:pPr>
            <a:r>
              <a:rPr lang="en-US"/>
              <a:t>Itchy, slightly swollen skin</a:t>
            </a:r>
          </a:p>
          <a:p>
            <a:pPr marL="342900" indent="-342900">
              <a:buAutoNum type="arabicPeriod"/>
            </a:pPr>
            <a:r>
              <a:rPr lang="en-US"/>
              <a:t>Sneezing, stuffy nose </a:t>
            </a:r>
          </a:p>
          <a:p>
            <a:pPr marL="342900" indent="-342900">
              <a:buAutoNum type="arabicPeriod"/>
            </a:pPr>
            <a:r>
              <a:rPr lang="en-US"/>
              <a:t>Itchy, watery eyes </a:t>
            </a:r>
          </a:p>
          <a:p>
            <a:pPr marL="342900" indent="-342900">
              <a:buAutoNum type="arabicPeriod"/>
            </a:pPr>
            <a:endParaRPr lang="en-US"/>
          </a:p>
          <a:p>
            <a:endParaRPr lang="en-US">
              <a:solidFill>
                <a:srgbClr val="FF0000"/>
              </a:solidFill>
            </a:endParaRP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2" name="TextBox 1">
            <a:extLst>
              <a:ext uri="{FF2B5EF4-FFF2-40B4-BE49-F238E27FC236}">
                <a16:creationId xmlns:a16="http://schemas.microsoft.com/office/drawing/2014/main" id="{92F3217B-0B52-7B19-299F-E68EE968CCD2}"/>
              </a:ext>
            </a:extLst>
          </p:cNvPr>
          <p:cNvSpPr txBox="1"/>
          <p:nvPr/>
        </p:nvSpPr>
        <p:spPr>
          <a:xfrm>
            <a:off x="300037" y="2681287"/>
            <a:ext cx="29241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rPr>
              <a:t>Severe Symptoms (Anaphylaxis shock)</a:t>
            </a:r>
          </a:p>
          <a:p>
            <a:pPr marL="342900" indent="-342900">
              <a:buAutoNum type="arabicPeriod"/>
            </a:pPr>
            <a:r>
              <a:rPr lang="en-US" dirty="0">
                <a:solidFill>
                  <a:schemeClr val="tx1"/>
                </a:solidFill>
              </a:rPr>
              <a:t>Red bumps/hives</a:t>
            </a:r>
          </a:p>
          <a:p>
            <a:pPr marL="342900" indent="-342900">
              <a:buAutoNum type="arabicPeriod"/>
            </a:pPr>
            <a:r>
              <a:rPr lang="en-US" dirty="0">
                <a:solidFill>
                  <a:schemeClr val="tx1"/>
                </a:solidFill>
              </a:rPr>
              <a:t>Trouble swallowing or speaking</a:t>
            </a:r>
          </a:p>
          <a:p>
            <a:pPr marL="342900" indent="-342900">
              <a:buAutoNum type="arabicPeriod"/>
            </a:pPr>
            <a:r>
              <a:rPr lang="en-US" dirty="0">
                <a:solidFill>
                  <a:schemeClr val="tx1"/>
                </a:solidFill>
              </a:rPr>
              <a:t>Wheezing or belly pain, nausea</a:t>
            </a:r>
          </a:p>
          <a:p>
            <a:pPr marL="342900" indent="-342900">
              <a:buAutoNum type="arabicPeriod"/>
            </a:pPr>
            <a:r>
              <a:rPr lang="en-US" dirty="0">
                <a:solidFill>
                  <a:schemeClr val="tx1"/>
                </a:solidFill>
              </a:rPr>
              <a:t>Dizziness or fainting </a:t>
            </a:r>
          </a:p>
          <a:p>
            <a:pPr marL="342900" indent="-342900">
              <a:buAutoNum type="arabicPeriod"/>
            </a:pPr>
            <a:endParaRPr lang="en-US" dirty="0">
              <a:solidFill>
                <a:schemeClr val="tx1"/>
              </a:solidFill>
            </a:endParaRPr>
          </a:p>
        </p:txBody>
      </p:sp>
      <p:pic>
        <p:nvPicPr>
          <p:cNvPr id="9" name="Picture 8" descr="A cartoon of a child with food and a crab&#10;&#10;Description automatically generated">
            <a:extLst>
              <a:ext uri="{FF2B5EF4-FFF2-40B4-BE49-F238E27FC236}">
                <a16:creationId xmlns:a16="http://schemas.microsoft.com/office/drawing/2014/main" id="{9BDA2BE8-849E-F572-B3B0-D6EBD6385388}"/>
              </a:ext>
            </a:extLst>
          </p:cNvPr>
          <p:cNvPicPr>
            <a:picLocks noChangeAspect="1"/>
          </p:cNvPicPr>
          <p:nvPr/>
        </p:nvPicPr>
        <p:blipFill>
          <a:blip r:embed="rId5"/>
          <a:stretch>
            <a:fillRect/>
          </a:stretch>
        </p:blipFill>
        <p:spPr>
          <a:xfrm>
            <a:off x="3109913" y="1338263"/>
            <a:ext cx="2628900" cy="2628900"/>
          </a:xfrm>
          <a:prstGeom prst="rect">
            <a:avLst/>
          </a:prstGeom>
        </p:spPr>
      </p:pic>
      <p:sp>
        <p:nvSpPr>
          <p:cNvPr id="16" name="TextBox 15">
            <a:extLst>
              <a:ext uri="{FF2B5EF4-FFF2-40B4-BE49-F238E27FC236}">
                <a16:creationId xmlns:a16="http://schemas.microsoft.com/office/drawing/2014/main" id="{F265653F-67B9-A27A-6D3D-241F066507F6}"/>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309147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25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4CDFD8FF-3FA5-D4A5-B478-B356EF4A1DFA}"/>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E2866172-B83A-C4A3-2706-0F8ABCE2B951}"/>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BA54931A-B58B-6BD8-D01C-F5D6F08F92AF}"/>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D01456CF-31A7-7A07-8FB0-C59119BBFCD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E430C10-5A30-E6EA-F8FE-EDB9F212BB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BCE0DFE0-511F-3D8A-0F3F-3114FC618537}"/>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F3C3A1D8-6F83-A0A9-976C-DD1B2881DE80}"/>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Head Trauma </a:t>
            </a:r>
          </a:p>
          <a:p>
            <a:pPr algn="ctr"/>
            <a:endParaRPr lang="en-US" b="1"/>
          </a:p>
        </p:txBody>
      </p:sp>
      <p:sp>
        <p:nvSpPr>
          <p:cNvPr id="14" name="TextBox 13">
            <a:extLst>
              <a:ext uri="{FF2B5EF4-FFF2-40B4-BE49-F238E27FC236}">
                <a16:creationId xmlns:a16="http://schemas.microsoft.com/office/drawing/2014/main" id="{CB1738A5-EE60-F59F-D265-6F6685254F04}"/>
              </a:ext>
            </a:extLst>
          </p:cNvPr>
          <p:cNvSpPr txBox="1"/>
          <p:nvPr/>
        </p:nvSpPr>
        <p:spPr>
          <a:xfrm>
            <a:off x="300038" y="1104899"/>
            <a:ext cx="257651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What are the signs?</a:t>
            </a:r>
            <a:r>
              <a:rPr lang="en-US"/>
              <a:t> </a:t>
            </a:r>
          </a:p>
          <a:p>
            <a:pPr marL="342900" indent="-342900">
              <a:buAutoNum type="arabicPeriod"/>
            </a:pPr>
            <a:r>
              <a:rPr lang="en-US"/>
              <a:t>Any Trauma to the scalp, skull or brain</a:t>
            </a:r>
          </a:p>
          <a:p>
            <a:pPr marL="342900" indent="-342900">
              <a:buAutoNum type="arabicPeriod"/>
            </a:pPr>
            <a:r>
              <a:rPr lang="en-US"/>
              <a:t>External/internal bleeding.</a:t>
            </a:r>
          </a:p>
          <a:p>
            <a:pPr marL="342900" indent="-342900">
              <a:buAutoNum type="arabicPeriod"/>
            </a:pPr>
            <a:r>
              <a:rPr lang="en-US"/>
              <a:t>Nausea/vomiting</a:t>
            </a:r>
          </a:p>
          <a:p>
            <a:pPr marL="342900" indent="-342900">
              <a:buAutoNum type="arabicPeriod"/>
            </a:pPr>
            <a:r>
              <a:rPr lang="en-US"/>
              <a:t>Confusion/feeling </a:t>
            </a:r>
            <a:r>
              <a:rPr lang="en-US" err="1"/>
              <a:t>lighthead</a:t>
            </a:r>
            <a:r>
              <a:rPr lang="en-US"/>
              <a:t> headaches </a:t>
            </a:r>
          </a:p>
          <a:p>
            <a:pPr marL="342900" indent="-342900">
              <a:buAutoNum type="arabicPeriod"/>
            </a:pPr>
            <a:r>
              <a:rPr lang="en-US"/>
              <a:t>Impaired vision/sensitivity to light</a:t>
            </a:r>
          </a:p>
          <a:p>
            <a:pPr marL="342900" indent="-342900">
              <a:buAutoNum type="arabicPeriod"/>
            </a:pPr>
            <a:r>
              <a:rPr lang="en-US"/>
              <a:t>Stiff neck</a:t>
            </a:r>
          </a:p>
          <a:p>
            <a:pPr marL="342900" indent="-342900">
              <a:buAutoNum type="arabicPeriod"/>
            </a:pPr>
            <a:r>
              <a:rPr lang="en-US"/>
              <a:t>Impaired speech (slurred, slowed down, incoherent) </a:t>
            </a:r>
          </a:p>
          <a:p>
            <a:pPr marL="342900" indent="-342900">
              <a:buAutoNum type="arabicPeriod"/>
            </a:pPr>
            <a:endParaRPr lang="en-US"/>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pic>
        <p:nvPicPr>
          <p:cNvPr id="2" name="Picture 1" descr="A person touching a person&amp;#39;s head&#10;&#10;Description automatically generated">
            <a:extLst>
              <a:ext uri="{FF2B5EF4-FFF2-40B4-BE49-F238E27FC236}">
                <a16:creationId xmlns:a16="http://schemas.microsoft.com/office/drawing/2014/main" id="{2A2F5623-74F9-2141-64AD-B05A88D86523}"/>
              </a:ext>
            </a:extLst>
          </p:cNvPr>
          <p:cNvPicPr>
            <a:picLocks noChangeAspect="1"/>
          </p:cNvPicPr>
          <p:nvPr/>
        </p:nvPicPr>
        <p:blipFill>
          <a:blip r:embed="rId4"/>
          <a:stretch>
            <a:fillRect/>
          </a:stretch>
        </p:blipFill>
        <p:spPr>
          <a:xfrm>
            <a:off x="2848454" y="1309688"/>
            <a:ext cx="3037516" cy="2262188"/>
          </a:xfrm>
          <a:prstGeom prst="rect">
            <a:avLst/>
          </a:prstGeom>
        </p:spPr>
      </p:pic>
      <p:sp>
        <p:nvSpPr>
          <p:cNvPr id="15" name="TextBox 14">
            <a:extLst>
              <a:ext uri="{FF2B5EF4-FFF2-40B4-BE49-F238E27FC236}">
                <a16:creationId xmlns:a16="http://schemas.microsoft.com/office/drawing/2014/main" id="{B1DB3CBD-3D0E-3B76-AE1F-A119B919505D}"/>
              </a:ext>
            </a:extLst>
          </p:cNvPr>
          <p:cNvSpPr txBox="1"/>
          <p:nvPr/>
        </p:nvSpPr>
        <p:spPr>
          <a:xfrm>
            <a:off x="5857875" y="1104900"/>
            <a:ext cx="312896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First-Aid Procedures? </a:t>
            </a:r>
            <a:r>
              <a:rPr lang="en-US">
                <a:cs typeface="Segoe UI"/>
              </a:rPr>
              <a:t>​</a:t>
            </a:r>
          </a:p>
          <a:p>
            <a:pPr marL="342900" indent="-342900">
              <a:buAutoNum type="arabicPeriod"/>
            </a:pPr>
            <a:r>
              <a:rPr lang="en-US"/>
              <a:t>STAY CALM! </a:t>
            </a:r>
          </a:p>
          <a:p>
            <a:pPr marL="342900" indent="-342900">
              <a:buAutoNum type="arabicPeriod"/>
            </a:pPr>
            <a:r>
              <a:rPr lang="en-US"/>
              <a:t>Have the student sit down, lay their head</a:t>
            </a:r>
          </a:p>
          <a:p>
            <a:pPr marL="342900" indent="-342900">
              <a:buAutoNum type="arabicPeriod"/>
            </a:pPr>
            <a:r>
              <a:rPr lang="en-US" b="1"/>
              <a:t>Apply ice packs</a:t>
            </a:r>
            <a:r>
              <a:rPr lang="en-US"/>
              <a:t> (covered) to the swollen areas​</a:t>
            </a:r>
            <a:endParaRPr lang="en-US" b="1"/>
          </a:p>
          <a:p>
            <a:pPr marL="342900" indent="-342900">
              <a:buAutoNum type="arabicPeriod"/>
            </a:pPr>
            <a:r>
              <a:rPr lang="en-US"/>
              <a:t>On a 5-minute basis, check for any signs of concussions! </a:t>
            </a:r>
          </a:p>
          <a:p>
            <a:pPr marL="342900" indent="-342900">
              <a:buAutoNum type="arabicPeriod"/>
            </a:pPr>
            <a:r>
              <a:rPr lang="en-US">
                <a:highlight>
                  <a:srgbClr val="FFFF00"/>
                </a:highlight>
              </a:rPr>
              <a:t>Create incident report/report to parents.</a:t>
            </a:r>
            <a:endParaRPr lang="en-US"/>
          </a:p>
          <a:p>
            <a:endParaRPr lang="en-US"/>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12" name="TextBox 11">
            <a:extLst>
              <a:ext uri="{FF2B5EF4-FFF2-40B4-BE49-F238E27FC236}">
                <a16:creationId xmlns:a16="http://schemas.microsoft.com/office/drawing/2014/main" id="{E6998938-DF12-B998-0F2C-7A32F6AA86E3}"/>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344179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898234E7-77A3-4F27-B8A8-8FFA367088BC}"/>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B5A8E010-A52B-A1FD-500C-44FAE42E80D9}"/>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90C73957-676F-1CA3-D115-13D6F406313A}"/>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CE2FBBCA-1BB5-7AAB-9D76-9CA499CDBF08}"/>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79C4477-147F-D7E7-4390-7984BD90AF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B48A8A3-9DC8-37F2-1CA2-B065AB66A8F6}"/>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20499C2D-C26C-FD4E-F5B7-AB23FDD42537}"/>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Head Trauma </a:t>
            </a:r>
          </a:p>
          <a:p>
            <a:pPr algn="ctr"/>
            <a:endParaRPr lang="en-US" b="1"/>
          </a:p>
        </p:txBody>
      </p:sp>
      <p:pic>
        <p:nvPicPr>
          <p:cNvPr id="2" name="Picture 1" descr="A person touching a person&amp;#39;s head&#10;&#10;Description automatically generated">
            <a:extLst>
              <a:ext uri="{FF2B5EF4-FFF2-40B4-BE49-F238E27FC236}">
                <a16:creationId xmlns:a16="http://schemas.microsoft.com/office/drawing/2014/main" id="{B8CF6523-33AC-0987-1900-238FB5322C8B}"/>
              </a:ext>
            </a:extLst>
          </p:cNvPr>
          <p:cNvPicPr>
            <a:picLocks noChangeAspect="1"/>
          </p:cNvPicPr>
          <p:nvPr/>
        </p:nvPicPr>
        <p:blipFill>
          <a:blip r:embed="rId4"/>
          <a:stretch>
            <a:fillRect/>
          </a:stretch>
        </p:blipFill>
        <p:spPr>
          <a:xfrm>
            <a:off x="457679" y="1376363"/>
            <a:ext cx="3037516" cy="2262188"/>
          </a:xfrm>
          <a:prstGeom prst="rect">
            <a:avLst/>
          </a:prstGeom>
        </p:spPr>
      </p:pic>
      <p:sp>
        <p:nvSpPr>
          <p:cNvPr id="15" name="TextBox 14">
            <a:extLst>
              <a:ext uri="{FF2B5EF4-FFF2-40B4-BE49-F238E27FC236}">
                <a16:creationId xmlns:a16="http://schemas.microsoft.com/office/drawing/2014/main" id="{B62F7988-F5B0-5266-89BE-0BBA7726590F}"/>
              </a:ext>
            </a:extLst>
          </p:cNvPr>
          <p:cNvSpPr txBox="1"/>
          <p:nvPr/>
        </p:nvSpPr>
        <p:spPr>
          <a:xfrm>
            <a:off x="3652837" y="1214438"/>
            <a:ext cx="473868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cs typeface="Segoe UI"/>
              </a:rPr>
              <a:t>When to Call EMS</a:t>
            </a:r>
          </a:p>
          <a:p>
            <a:pPr marL="342900" indent="-342900">
              <a:buAutoNum type="arabicPeriod"/>
            </a:pPr>
            <a:r>
              <a:rPr lang="en-US"/>
              <a:t>Participant suffered serious neck injury/ </a:t>
            </a:r>
          </a:p>
          <a:p>
            <a:pPr marL="342900" indent="-342900">
              <a:buAutoNum type="arabicPeriod"/>
            </a:pPr>
            <a:r>
              <a:rPr lang="en-US"/>
              <a:t>Person is confused, tired or unconscious, stops breathing (if student is unconscious, perform high quality CPR)</a:t>
            </a:r>
          </a:p>
          <a:p>
            <a:pPr marL="342900" indent="-342900">
              <a:buAutoNum type="arabicPeriod"/>
            </a:pPr>
            <a:r>
              <a:rPr lang="en-US"/>
              <a:t>There is severe head or face bleeding </a:t>
            </a:r>
          </a:p>
          <a:p>
            <a:pPr marL="342900" indent="-342900">
              <a:buAutoNum type="arabicPeriod"/>
            </a:pPr>
            <a:endParaRPr lang="en-US"/>
          </a:p>
          <a:p>
            <a:r>
              <a:rPr lang="en-US" b="1">
                <a:solidFill>
                  <a:srgbClr val="FF0000"/>
                </a:solidFill>
              </a:rPr>
              <a:t>DO NOTs!!</a:t>
            </a:r>
            <a:endParaRPr lang="en-US">
              <a:solidFill>
                <a:srgbClr val="FF0000"/>
              </a:solidFill>
            </a:endParaRPr>
          </a:p>
          <a:p>
            <a:pPr marL="342900" indent="-342900">
              <a:buAutoNum type="arabicPeriod"/>
            </a:pPr>
            <a:r>
              <a:rPr lang="en-US"/>
              <a:t>Do not move the person unless absolutely necessary </a:t>
            </a:r>
          </a:p>
          <a:p>
            <a:pPr marL="342900" indent="-342900">
              <a:buAutoNum type="arabicPeriod"/>
            </a:pPr>
            <a:r>
              <a:rPr lang="en-US"/>
              <a:t>Do not shake the person</a:t>
            </a:r>
          </a:p>
          <a:p>
            <a:pPr marL="342900" indent="-342900">
              <a:buAutoNum type="arabicPeriod"/>
            </a:pPr>
            <a:r>
              <a:rPr lang="en-US"/>
              <a:t>Do not wash any head wounds/remove any objects sticking out </a:t>
            </a:r>
          </a:p>
          <a:p>
            <a:pPr marL="342900" indent="-342900">
              <a:buAutoNum type="arabicPeriod"/>
            </a:pPr>
            <a:r>
              <a:rPr lang="en-US"/>
              <a:t>Do not remove any helmets (can exacerbate any injuries) </a:t>
            </a:r>
          </a:p>
        </p:txBody>
      </p:sp>
      <p:sp>
        <p:nvSpPr>
          <p:cNvPr id="16" name="TextBox 15">
            <a:extLst>
              <a:ext uri="{FF2B5EF4-FFF2-40B4-BE49-F238E27FC236}">
                <a16:creationId xmlns:a16="http://schemas.microsoft.com/office/drawing/2014/main" id="{3632ED25-A3FC-2A9E-B6A0-530D9BD84CD2}"/>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144742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579750A1-1051-EE11-EA57-30981CC02137}"/>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30FB1479-3244-AA42-97FA-1E9146740889}"/>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BED02F52-1171-0055-87E9-BAED724324BF}"/>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580302EE-382A-15EA-9959-32EC78F84785}"/>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0F3EAC3-140E-4901-5E6A-1749C94EAA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28BEF24A-30BD-1D40-24C0-ECEF5F763D82}"/>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44FD3E5F-65B2-A2AC-6DD9-CD510B386977}"/>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CPR REFRESHER </a:t>
            </a:r>
          </a:p>
          <a:p>
            <a:pPr algn="ctr"/>
            <a:endParaRPr lang="en-US" b="1"/>
          </a:p>
        </p:txBody>
      </p:sp>
      <p:sp>
        <p:nvSpPr>
          <p:cNvPr id="9" name="TextBox 8">
            <a:extLst>
              <a:ext uri="{FF2B5EF4-FFF2-40B4-BE49-F238E27FC236}">
                <a16:creationId xmlns:a16="http://schemas.microsoft.com/office/drawing/2014/main" id="{80910980-B10A-DAEB-D5D3-A7A03EEC296A}"/>
              </a:ext>
            </a:extLst>
          </p:cNvPr>
          <p:cNvSpPr txBox="1"/>
          <p:nvPr/>
        </p:nvSpPr>
        <p:spPr>
          <a:xfrm>
            <a:off x="147638" y="1338263"/>
            <a:ext cx="24479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a:hlinkClick r:id="rId4"/>
              </a:rPr>
              <a:t>https://www.youtube.com/watch?v=6eRwgM2Pa4o</a:t>
            </a:r>
            <a:endParaRPr lang="en-US"/>
          </a:p>
          <a:p>
            <a:pPr marL="342900" indent="-342900">
              <a:buAutoNum type="arabicPeriod"/>
            </a:pPr>
            <a:endParaRPr lang="en-US"/>
          </a:p>
        </p:txBody>
      </p:sp>
      <p:pic>
        <p:nvPicPr>
          <p:cNvPr id="10" name="Picture 9" descr="A step by step cpr guide&#10;&#10;Description automatically generated">
            <a:extLst>
              <a:ext uri="{FF2B5EF4-FFF2-40B4-BE49-F238E27FC236}">
                <a16:creationId xmlns:a16="http://schemas.microsoft.com/office/drawing/2014/main" id="{D557296B-090A-95CC-C68D-4D656FE7D0C7}"/>
              </a:ext>
            </a:extLst>
          </p:cNvPr>
          <p:cNvPicPr>
            <a:picLocks noChangeAspect="1"/>
          </p:cNvPicPr>
          <p:nvPr/>
        </p:nvPicPr>
        <p:blipFill>
          <a:blip r:embed="rId5"/>
          <a:stretch>
            <a:fillRect/>
          </a:stretch>
        </p:blipFill>
        <p:spPr>
          <a:xfrm>
            <a:off x="2686050" y="1314450"/>
            <a:ext cx="3443287" cy="2295525"/>
          </a:xfrm>
          <a:prstGeom prst="rect">
            <a:avLst/>
          </a:prstGeom>
        </p:spPr>
      </p:pic>
      <p:sp>
        <p:nvSpPr>
          <p:cNvPr id="12" name="TextBox 11">
            <a:extLst>
              <a:ext uri="{FF2B5EF4-FFF2-40B4-BE49-F238E27FC236}">
                <a16:creationId xmlns:a16="http://schemas.microsoft.com/office/drawing/2014/main" id="{A0F51034-D0BB-B1E2-A3EF-663CD23688A6}"/>
              </a:ext>
            </a:extLst>
          </p:cNvPr>
          <p:cNvSpPr txBox="1"/>
          <p:nvPr/>
        </p:nvSpPr>
        <p:spPr>
          <a:xfrm>
            <a:off x="6550818" y="840580"/>
            <a:ext cx="24145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ALWAYS ASK FOR HELP (2-3 man job)</a:t>
            </a:r>
          </a:p>
          <a:p>
            <a:pPr marL="342900" indent="-342900">
              <a:buAutoNum type="arabicPeriod"/>
            </a:pPr>
            <a:r>
              <a:rPr lang="en-US"/>
              <a:t>One staff should call EMS/obtain AED and the other should begin performing high-quality CPR. </a:t>
            </a:r>
          </a:p>
          <a:p>
            <a:pPr marL="342900" indent="-342900">
              <a:buAutoNum type="arabicPeriod"/>
            </a:pPr>
            <a:endParaRPr lang="en-US"/>
          </a:p>
          <a:p>
            <a:pPr marL="342900" indent="-342900">
              <a:buAutoNum type="arabicPeriod"/>
            </a:pPr>
            <a:endParaRPr lang="en-US"/>
          </a:p>
        </p:txBody>
      </p:sp>
      <p:pic>
        <p:nvPicPr>
          <p:cNvPr id="2" name="Picture 1" descr="A diagram of a person&amp;#39;s chest&#10;&#10;Description automatically generated">
            <a:extLst>
              <a:ext uri="{FF2B5EF4-FFF2-40B4-BE49-F238E27FC236}">
                <a16:creationId xmlns:a16="http://schemas.microsoft.com/office/drawing/2014/main" id="{351451F8-B8BF-983F-C8EB-455297918603}"/>
              </a:ext>
            </a:extLst>
          </p:cNvPr>
          <p:cNvPicPr>
            <a:picLocks noChangeAspect="1"/>
          </p:cNvPicPr>
          <p:nvPr/>
        </p:nvPicPr>
        <p:blipFill>
          <a:blip r:embed="rId6"/>
          <a:stretch>
            <a:fillRect/>
          </a:stretch>
        </p:blipFill>
        <p:spPr>
          <a:xfrm>
            <a:off x="6428250" y="2371725"/>
            <a:ext cx="2609718" cy="1864518"/>
          </a:xfrm>
          <a:prstGeom prst="rect">
            <a:avLst/>
          </a:prstGeom>
        </p:spPr>
      </p:pic>
      <p:sp>
        <p:nvSpPr>
          <p:cNvPr id="16" name="TextBox 15">
            <a:extLst>
              <a:ext uri="{FF2B5EF4-FFF2-40B4-BE49-F238E27FC236}">
                <a16:creationId xmlns:a16="http://schemas.microsoft.com/office/drawing/2014/main" id="{49E1B914-2CA0-50F5-2439-2883563279CB}"/>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2729237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131E3F35-EE90-8988-0E67-16895BC268F7}"/>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6DAC769F-2966-88A6-65D0-78120700541A}"/>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CPR/First Aid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43D9A0B5-9D3A-149E-C661-AB0013997330}"/>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DEBE24CD-DED0-A354-B036-A9A80F98A2AC}"/>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B0C4DE4-8555-FB6E-8843-CF3E578267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22A8564C-2312-99CC-DE26-7B57037300A5}"/>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7" name="TextBox 6">
            <a:extLst>
              <a:ext uri="{FF2B5EF4-FFF2-40B4-BE49-F238E27FC236}">
                <a16:creationId xmlns:a16="http://schemas.microsoft.com/office/drawing/2014/main" id="{461A681D-B333-A46B-A63C-4A406CAD3E3A}"/>
              </a:ext>
            </a:extLst>
          </p:cNvPr>
          <p:cNvSpPr txBox="1"/>
          <p:nvPr/>
        </p:nvSpPr>
        <p:spPr>
          <a:xfrm>
            <a:off x="2786063" y="842962"/>
            <a:ext cx="31670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u="sng"/>
              <a:t>Incident Report/Scenarios</a:t>
            </a:r>
          </a:p>
          <a:p>
            <a:pPr algn="ctr"/>
            <a:endParaRPr lang="en-US" b="1"/>
          </a:p>
        </p:txBody>
      </p:sp>
      <p:sp>
        <p:nvSpPr>
          <p:cNvPr id="2" name="TextBox 1">
            <a:extLst>
              <a:ext uri="{FF2B5EF4-FFF2-40B4-BE49-F238E27FC236}">
                <a16:creationId xmlns:a16="http://schemas.microsoft.com/office/drawing/2014/main" id="{18701487-3B60-4AB2-864F-B763AE901A1D}"/>
              </a:ext>
            </a:extLst>
          </p:cNvPr>
          <p:cNvSpPr txBox="1"/>
          <p:nvPr/>
        </p:nvSpPr>
        <p:spPr>
          <a:xfrm>
            <a:off x="1800225" y="1428750"/>
            <a:ext cx="529113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Instructions </a:t>
            </a:r>
          </a:p>
          <a:p>
            <a:pPr marL="342900" indent="-342900">
              <a:buAutoNum type="arabicPeriod"/>
            </a:pPr>
            <a:r>
              <a:rPr lang="en-US"/>
              <a:t>Break out into groups of 2-3!</a:t>
            </a:r>
          </a:p>
          <a:p>
            <a:pPr marL="342900" indent="-342900">
              <a:buAutoNum type="arabicPeriod"/>
            </a:pPr>
            <a:r>
              <a:rPr lang="en-US"/>
              <a:t>One staff will be the participant, another will be the GL </a:t>
            </a:r>
          </a:p>
          <a:p>
            <a:pPr marL="342900" indent="-342900">
              <a:buAutoNum type="arabicPeriod"/>
            </a:pPr>
            <a:r>
              <a:rPr lang="en-US"/>
              <a:t>Devise your plan of action! </a:t>
            </a:r>
          </a:p>
          <a:p>
            <a:pPr marL="342900" indent="-342900">
              <a:buAutoNum type="arabicPeriod"/>
            </a:pPr>
            <a:r>
              <a:rPr lang="en-US"/>
              <a:t>Create incident report (use today's date, your DOB, </a:t>
            </a:r>
            <a:r>
              <a:rPr lang="en-US" err="1"/>
              <a:t>etc</a:t>
            </a:r>
            <a:r>
              <a:rPr lang="en-US"/>
              <a:t>)</a:t>
            </a:r>
          </a:p>
          <a:p>
            <a:pPr marL="342900" indent="-342900">
              <a:buAutoNum type="arabicPeriod"/>
            </a:pPr>
            <a:r>
              <a:rPr lang="en-US"/>
              <a:t>Read out scenario, Act out, perform first-aid (Take out any supplies you will need) and share incident report! </a:t>
            </a:r>
          </a:p>
        </p:txBody>
      </p:sp>
      <p:sp>
        <p:nvSpPr>
          <p:cNvPr id="12" name="TextBox 11">
            <a:extLst>
              <a:ext uri="{FF2B5EF4-FFF2-40B4-BE49-F238E27FC236}">
                <a16:creationId xmlns:a16="http://schemas.microsoft.com/office/drawing/2014/main" id="{9923F444-0A42-67AF-C8F9-47615EE48936}"/>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89679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Safety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12" name="Table 11">
            <a:extLst>
              <a:ext uri="{FF2B5EF4-FFF2-40B4-BE49-F238E27FC236}">
                <a16:creationId xmlns:a16="http://schemas.microsoft.com/office/drawing/2014/main" id="{A3119A81-25C4-7EFD-9818-225F173606D0}"/>
              </a:ext>
            </a:extLst>
          </p:cNvPr>
          <p:cNvGraphicFramePr>
            <a:graphicFrameLocks noGrp="1"/>
          </p:cNvGraphicFramePr>
          <p:nvPr>
            <p:extLst>
              <p:ext uri="{D42A27DB-BD31-4B8C-83A1-F6EECF244321}">
                <p14:modId xmlns:p14="http://schemas.microsoft.com/office/powerpoint/2010/main" val="2255752381"/>
              </p:ext>
            </p:extLst>
          </p:nvPr>
        </p:nvGraphicFramePr>
        <p:xfrm>
          <a:off x="571500" y="1005550"/>
          <a:ext cx="8009330" cy="3200400"/>
        </p:xfrm>
        <a:graphic>
          <a:graphicData uri="http://schemas.openxmlformats.org/drawingml/2006/table">
            <a:tbl>
              <a:tblPr firstRow="1" bandRow="1">
                <a:tableStyleId>{636C9652-D626-4EBA-8271-5768EE83712B}</a:tableStyleId>
              </a:tblPr>
              <a:tblGrid>
                <a:gridCol w="2732239">
                  <a:extLst>
                    <a:ext uri="{9D8B030D-6E8A-4147-A177-3AD203B41FA5}">
                      <a16:colId xmlns:a16="http://schemas.microsoft.com/office/drawing/2014/main" val="1241079096"/>
                    </a:ext>
                  </a:extLst>
                </a:gridCol>
                <a:gridCol w="2564197">
                  <a:extLst>
                    <a:ext uri="{9D8B030D-6E8A-4147-A177-3AD203B41FA5}">
                      <a16:colId xmlns:a16="http://schemas.microsoft.com/office/drawing/2014/main" val="944202639"/>
                    </a:ext>
                  </a:extLst>
                </a:gridCol>
                <a:gridCol w="2712894">
                  <a:extLst>
                    <a:ext uri="{9D8B030D-6E8A-4147-A177-3AD203B41FA5}">
                      <a16:colId xmlns:a16="http://schemas.microsoft.com/office/drawing/2014/main" val="3062842563"/>
                    </a:ext>
                  </a:extLst>
                </a:gridCol>
              </a:tblGrid>
              <a:tr h="994253">
                <a:tc>
                  <a:txBody>
                    <a:bodyPr/>
                    <a:lstStyle/>
                    <a:p>
                      <a:pPr lvl="0">
                        <a:buNone/>
                      </a:pPr>
                      <a:r>
                        <a:rPr lang="en-US" sz="1200" b="1" i="0" u="sng" strike="noStrike" noProof="0">
                          <a:solidFill>
                            <a:srgbClr val="000000"/>
                          </a:solidFill>
                          <a:latin typeface="Arial"/>
                        </a:rPr>
                        <a:t>Fire Drills</a:t>
                      </a:r>
                    </a:p>
                    <a:p>
                      <a:pPr marL="228600" marR="0" lvl="0" indent="-228600" algn="l">
                        <a:lnSpc>
                          <a:spcPct val="100000"/>
                        </a:lnSpc>
                        <a:spcBef>
                          <a:spcPts val="0"/>
                        </a:spcBef>
                        <a:spcAft>
                          <a:spcPts val="0"/>
                        </a:spcAft>
                        <a:buFont typeface="Arial"/>
                        <a:buChar char="•"/>
                      </a:pPr>
                      <a:r>
                        <a:rPr lang="en-US" sz="1200" b="0" i="0" u="none" strike="noStrike" noProof="0">
                          <a:solidFill>
                            <a:srgbClr val="000000"/>
                          </a:solidFill>
                          <a:latin typeface="Barlow"/>
                        </a:rPr>
                        <a:t>Know where to exit and where to take participants</a:t>
                      </a:r>
                    </a:p>
                    <a:p>
                      <a:pPr marL="228600" marR="0" lvl="0" indent="-228600" algn="l">
                        <a:lnSpc>
                          <a:spcPct val="100000"/>
                        </a:lnSpc>
                        <a:spcBef>
                          <a:spcPts val="0"/>
                        </a:spcBef>
                        <a:spcAft>
                          <a:spcPts val="0"/>
                        </a:spcAft>
                        <a:buFont typeface="Arial"/>
                        <a:buChar char="•"/>
                      </a:pPr>
                      <a:r>
                        <a:rPr lang="en-US" sz="1200" b="0" i="0" u="none" strike="noStrike" noProof="0">
                          <a:solidFill>
                            <a:srgbClr val="000000"/>
                          </a:solidFill>
                          <a:latin typeface="Barlow"/>
                        </a:rPr>
                        <a:t>Know your headcounts</a:t>
                      </a:r>
                    </a:p>
                    <a:p>
                      <a:pPr marL="228600" marR="0" lvl="0" indent="-228600" algn="l">
                        <a:lnSpc>
                          <a:spcPct val="100000"/>
                        </a:lnSpc>
                        <a:spcBef>
                          <a:spcPts val="0"/>
                        </a:spcBef>
                        <a:spcAft>
                          <a:spcPts val="0"/>
                        </a:spcAft>
                        <a:buFont typeface="Arial"/>
                        <a:buChar char="•"/>
                      </a:pPr>
                      <a:r>
                        <a:rPr lang="en-US" sz="1200" b="0" i="0" u="none" strike="noStrike" noProof="0">
                          <a:solidFill>
                            <a:srgbClr val="000000"/>
                          </a:solidFill>
                          <a:latin typeface="Barlow"/>
                        </a:rPr>
                        <a:t>Leave belongings behind</a:t>
                      </a:r>
                    </a:p>
                    <a:p>
                      <a:pPr marL="228600" marR="0" lvl="0" indent="-228600" algn="l">
                        <a:lnSpc>
                          <a:spcPct val="100000"/>
                        </a:lnSpc>
                        <a:spcBef>
                          <a:spcPts val="0"/>
                        </a:spcBef>
                        <a:spcAft>
                          <a:spcPts val="0"/>
                        </a:spcAft>
                        <a:buFont typeface="Arial"/>
                        <a:buChar char="•"/>
                      </a:pPr>
                      <a:r>
                        <a:rPr lang="en-US" sz="1100">
                          <a:latin typeface="Barlow"/>
                        </a:rPr>
                        <a:t>Keep participants quiet and orderly</a:t>
                      </a:r>
                    </a:p>
                    <a:p>
                      <a:pPr marL="228600" marR="0" lvl="0" indent="-228600" algn="l">
                        <a:lnSpc>
                          <a:spcPct val="100000"/>
                        </a:lnSpc>
                        <a:spcBef>
                          <a:spcPts val="0"/>
                        </a:spcBef>
                        <a:spcAft>
                          <a:spcPts val="0"/>
                        </a:spcAft>
                        <a:buFont typeface="Arial"/>
                        <a:buChar char="•"/>
                      </a:pPr>
                      <a:r>
                        <a:rPr lang="en-US" sz="1200" b="0" i="0" u="none" strike="noStrike" noProof="0">
                          <a:solidFill>
                            <a:srgbClr val="000000"/>
                          </a:solidFill>
                          <a:latin typeface="Barlow"/>
                        </a:rPr>
                        <a:t>Have an Assembly Card</a:t>
                      </a:r>
                    </a:p>
                    <a:p>
                      <a:pPr marL="228600" marR="0" lvl="0" indent="-228600" algn="l">
                        <a:lnSpc>
                          <a:spcPct val="100000"/>
                        </a:lnSpc>
                        <a:spcBef>
                          <a:spcPts val="0"/>
                        </a:spcBef>
                        <a:spcAft>
                          <a:spcPts val="0"/>
                        </a:spcAft>
                        <a:buFont typeface="Arial"/>
                        <a:buChar char="•"/>
                      </a:pPr>
                      <a:r>
                        <a:rPr lang="en-US" sz="1200" b="0" i="0" u="none" strike="noStrike" noProof="0">
                          <a:solidFill>
                            <a:srgbClr val="000000"/>
                          </a:solidFill>
                          <a:latin typeface="Barlow"/>
                        </a:rPr>
                        <a:t>Green = ☺ Red = &gt;☹ </a:t>
                      </a:r>
                    </a:p>
                    <a:p>
                      <a:pPr marL="228600" marR="0" lvl="0" indent="-228600" algn="l">
                        <a:lnSpc>
                          <a:spcPct val="100000"/>
                        </a:lnSpc>
                        <a:spcBef>
                          <a:spcPts val="0"/>
                        </a:spcBef>
                        <a:spcAft>
                          <a:spcPts val="0"/>
                        </a:spcAft>
                        <a:buFont typeface="Arial"/>
                        <a:buChar char="•"/>
                      </a:pPr>
                      <a:r>
                        <a:rPr lang="en-US" sz="1200" b="0" i="0" u="none" strike="noStrike" noProof="0">
                          <a:solidFill>
                            <a:srgbClr val="000000"/>
                          </a:solidFill>
                        </a:rPr>
                        <a:t>Listen for the 'All Clear"</a:t>
                      </a:r>
                      <a:endParaRPr lang="en-US" sz="1200" b="0" i="0" u="none" strike="noStrike" noProof="0">
                        <a:solidFill>
                          <a:srgbClr val="000000"/>
                        </a:solidFill>
                        <a:latin typeface="Barlow"/>
                      </a:endParaRPr>
                    </a:p>
                  </a:txBody>
                  <a:tcPr/>
                </a:tc>
                <a:tc>
                  <a:txBody>
                    <a:bodyPr/>
                    <a:lstStyle/>
                    <a:p>
                      <a:pPr marL="0" marR="0" lvl="0" indent="0" algn="l">
                        <a:lnSpc>
                          <a:spcPct val="100000"/>
                        </a:lnSpc>
                        <a:spcBef>
                          <a:spcPts val="0"/>
                        </a:spcBef>
                        <a:spcAft>
                          <a:spcPts val="0"/>
                        </a:spcAft>
                        <a:buNone/>
                      </a:pPr>
                      <a:r>
                        <a:rPr lang="en-US" sz="1200" b="1" i="0" u="sng" strike="noStrike" noProof="0">
                          <a:solidFill>
                            <a:srgbClr val="000000"/>
                          </a:solidFill>
                          <a:latin typeface="Arial"/>
                        </a:rPr>
                        <a:t>Soft Lockdown</a:t>
                      </a:r>
                      <a:r>
                        <a:rPr lang="en-US" sz="1200" b="0" i="0" u="none" strike="noStrike" noProof="0">
                          <a:solidFill>
                            <a:srgbClr val="000000"/>
                          </a:solidFill>
                          <a:latin typeface="Segoe UI"/>
                        </a:rPr>
                        <a:t> </a:t>
                      </a:r>
                    </a:p>
                    <a:p>
                      <a:pPr marL="0" marR="0" lvl="0" indent="0" algn="l">
                        <a:lnSpc>
                          <a:spcPct val="100000"/>
                        </a:lnSpc>
                        <a:spcBef>
                          <a:spcPts val="0"/>
                        </a:spcBef>
                        <a:spcAft>
                          <a:spcPts val="0"/>
                        </a:spcAft>
                        <a:buNone/>
                      </a:pPr>
                      <a:r>
                        <a:rPr lang="en-US" sz="1200" b="0" i="0" u="none" strike="noStrike" noProof="0">
                          <a:solidFill>
                            <a:srgbClr val="000000"/>
                          </a:solidFill>
                          <a:latin typeface="Segoe UI"/>
                        </a:rPr>
                        <a:t>No imminent Danger/ Outside </a:t>
                      </a:r>
                    </a:p>
                    <a:p>
                      <a:pPr marL="171450" marR="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All interior and exterior doors are locked</a:t>
                      </a:r>
                    </a:p>
                    <a:p>
                      <a:pPr marL="171450" marR="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Movement inside the school is limited</a:t>
                      </a:r>
                    </a:p>
                    <a:p>
                      <a:pPr marL="171450" marR="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Education process may continue but with a heightened sense of awareness. </a:t>
                      </a:r>
                    </a:p>
                    <a:p>
                      <a:pPr marL="171450" marR="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Close all blinds to prevent anyone from being able to look inside</a:t>
                      </a:r>
                    </a:p>
                    <a:p>
                      <a:pPr marL="171450" marR="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Any outside activity is ended, and all students must report inside immediately. </a:t>
                      </a:r>
                      <a:endParaRPr lang="en-US">
                        <a:latin typeface="Barlow"/>
                      </a:endParaRPr>
                    </a:p>
                    <a:p>
                      <a:pPr marL="171450" marR="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Staff should be prepared to quickly transition to Hard Lockdown if needed.</a:t>
                      </a:r>
                      <a:endParaRPr lang="en-US">
                        <a:latin typeface="Barlow"/>
                      </a:endParaRPr>
                    </a:p>
                  </a:txBody>
                  <a:tcPr/>
                </a:tc>
                <a:tc>
                  <a:txBody>
                    <a:bodyPr/>
                    <a:lstStyle/>
                    <a:p>
                      <a:pPr marL="0" marR="0" lvl="0" indent="0" algn="l">
                        <a:lnSpc>
                          <a:spcPct val="100000"/>
                        </a:lnSpc>
                        <a:spcBef>
                          <a:spcPts val="0"/>
                        </a:spcBef>
                        <a:spcAft>
                          <a:spcPts val="0"/>
                        </a:spcAft>
                        <a:buNone/>
                      </a:pPr>
                      <a:r>
                        <a:rPr lang="en-US" sz="1200" b="1" i="0" u="sng" strike="noStrike" cap="none" noProof="0">
                          <a:solidFill>
                            <a:srgbClr val="000000"/>
                          </a:solidFill>
                          <a:latin typeface="Arial"/>
                          <a:cs typeface="Arial"/>
                          <a:sym typeface="Arial"/>
                        </a:rPr>
                        <a:t>Hard Lockdown</a:t>
                      </a:r>
                    </a:p>
                    <a:p>
                      <a:pPr marL="0" marR="0" lvl="0" indent="0" algn="l">
                        <a:lnSpc>
                          <a:spcPct val="100000"/>
                        </a:lnSpc>
                        <a:spcBef>
                          <a:spcPts val="0"/>
                        </a:spcBef>
                        <a:spcAft>
                          <a:spcPts val="0"/>
                        </a:spcAft>
                        <a:buNone/>
                      </a:pPr>
                      <a:r>
                        <a:rPr lang="en-US" sz="1200" b="0" i="0" u="none" strike="noStrike" noProof="0">
                          <a:solidFill>
                            <a:srgbClr val="000000"/>
                          </a:solidFill>
                          <a:latin typeface="Segoe UI"/>
                        </a:rPr>
                        <a:t>Imminent Danger</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Clear all hallways</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Stop all activities </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Lock and secure all doors</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Turn off lights</a:t>
                      </a:r>
                      <a:endParaRPr lang="en-US">
                        <a:latin typeface="Barlow"/>
                      </a:endParaRP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Stay out of sight</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Use the RUN/HIDE/FIGHT strategy as necessary</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Wait for announcement and further instructions/first responders</a:t>
                      </a:r>
                    </a:p>
                    <a:p>
                      <a:pPr marL="228600" marR="0" lvl="0" indent="-228600" algn="l">
                        <a:lnSpc>
                          <a:spcPct val="100000"/>
                        </a:lnSpc>
                        <a:spcBef>
                          <a:spcPts val="0"/>
                        </a:spcBef>
                        <a:spcAft>
                          <a:spcPts val="0"/>
                        </a:spcAft>
                        <a:buClr>
                          <a:srgbClr val="000000"/>
                        </a:buClr>
                        <a:buFont typeface="Arial"/>
                        <a:buChar char="•"/>
                      </a:pPr>
                      <a:r>
                        <a:rPr lang="en-US" sz="1200" b="0" i="0" u="none" strike="noStrike" noProof="0">
                          <a:solidFill>
                            <a:srgbClr val="000000"/>
                          </a:solidFill>
                          <a:latin typeface="Barlow"/>
                        </a:rPr>
                        <a:t>Those outside when a hard lockdown is called should use their best judgment whether to return to the school or evacuate to an offsite location</a:t>
                      </a:r>
                    </a:p>
                  </a:txBody>
                  <a:tcPr/>
                </a:tc>
                <a:extLst>
                  <a:ext uri="{0D108BD9-81ED-4DB2-BD59-A6C34878D82A}">
                    <a16:rowId xmlns:a16="http://schemas.microsoft.com/office/drawing/2014/main" val="120857908"/>
                  </a:ext>
                </a:extLst>
              </a:tr>
            </a:tbl>
          </a:graphicData>
        </a:graphic>
      </p:graphicFrame>
      <p:sp>
        <p:nvSpPr>
          <p:cNvPr id="9" name="TextBox 8">
            <a:extLst>
              <a:ext uri="{FF2B5EF4-FFF2-40B4-BE49-F238E27FC236}">
                <a16:creationId xmlns:a16="http://schemas.microsoft.com/office/drawing/2014/main" id="{83091E8A-C41D-717A-4B2F-2F76F03E15FB}"/>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406837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8" name="TextBox 7">
            <a:extLst>
              <a:ext uri="{FF2B5EF4-FFF2-40B4-BE49-F238E27FC236}">
                <a16:creationId xmlns:a16="http://schemas.microsoft.com/office/drawing/2014/main" id="{F288A922-857F-9A87-A858-978161BC364D}"/>
              </a:ext>
            </a:extLst>
          </p:cNvPr>
          <p:cNvSpPr txBox="1"/>
          <p:nvPr/>
        </p:nvSpPr>
        <p:spPr>
          <a:xfrm>
            <a:off x="5691397" y="4622414"/>
            <a:ext cx="339928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9" name="Title 8">
            <a:extLst>
              <a:ext uri="{FF2B5EF4-FFF2-40B4-BE49-F238E27FC236}">
                <a16:creationId xmlns:a16="http://schemas.microsoft.com/office/drawing/2014/main" id="{8D260E14-1C92-C348-5124-57A90F386D4F}"/>
              </a:ext>
            </a:extLst>
          </p:cNvPr>
          <p:cNvSpPr>
            <a:spLocks noGrp="1"/>
          </p:cNvSpPr>
          <p:nvPr>
            <p:ph type="title"/>
          </p:nvPr>
        </p:nvSpPr>
        <p:spPr/>
        <p:txBody>
          <a:bodyPr/>
          <a:lstStyle/>
          <a:p>
            <a:r>
              <a:rPr lang="en-US" b="1" dirty="0">
                <a:latin typeface="Barlow Medium"/>
              </a:rPr>
              <a:t>Welcome Back Team!!!  Ice Breaker - Would you rather?</a:t>
            </a:r>
          </a:p>
        </p:txBody>
      </p:sp>
      <p:sp>
        <p:nvSpPr>
          <p:cNvPr id="7" name="TextBox 6">
            <a:extLst>
              <a:ext uri="{FF2B5EF4-FFF2-40B4-BE49-F238E27FC236}">
                <a16:creationId xmlns:a16="http://schemas.microsoft.com/office/drawing/2014/main" id="{8E9AE291-43E9-7396-CDE4-1ADB047B1915}"/>
              </a:ext>
            </a:extLst>
          </p:cNvPr>
          <p:cNvSpPr txBox="1"/>
          <p:nvPr/>
        </p:nvSpPr>
        <p:spPr>
          <a:xfrm>
            <a:off x="4502976" y="1289240"/>
            <a:ext cx="441007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300">
                <a:solidFill>
                  <a:schemeClr val="tx1"/>
                </a:solidFill>
              </a:rPr>
              <a:t>Would you rather have a phone with unlimited battery life or incredibly fast internet?</a:t>
            </a:r>
            <a:endParaRPr lang="en-US" sz="1300"/>
          </a:p>
          <a:p>
            <a:endParaRPr lang="en-US" sz="1800" dirty="0">
              <a:solidFill>
                <a:schemeClr val="tx1"/>
              </a:solidFill>
            </a:endParaRPr>
          </a:p>
        </p:txBody>
      </p:sp>
      <p:sp>
        <p:nvSpPr>
          <p:cNvPr id="22" name="TextBox 21">
            <a:extLst>
              <a:ext uri="{FF2B5EF4-FFF2-40B4-BE49-F238E27FC236}">
                <a16:creationId xmlns:a16="http://schemas.microsoft.com/office/drawing/2014/main" id="{11AE08D4-F8D1-5623-366D-C38A6AE59D23}"/>
              </a:ext>
            </a:extLst>
          </p:cNvPr>
          <p:cNvSpPr txBox="1"/>
          <p:nvPr/>
        </p:nvSpPr>
        <p:spPr>
          <a:xfrm>
            <a:off x="4504866" y="1775167"/>
            <a:ext cx="4381944"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300" dirty="0">
                <a:solidFill>
                  <a:schemeClr val="tx1"/>
                </a:solidFill>
              </a:rPr>
              <a:t>Would you rather be the smartest kid in a regular school or the average student at a prestigious school?</a:t>
            </a:r>
            <a:endParaRPr lang="en-US"/>
          </a:p>
          <a:p>
            <a:endParaRPr lang="en-US" sz="1800" dirty="0">
              <a:solidFill>
                <a:schemeClr val="tx1"/>
              </a:solidFill>
            </a:endParaRPr>
          </a:p>
        </p:txBody>
      </p:sp>
      <p:sp>
        <p:nvSpPr>
          <p:cNvPr id="23" name="TextBox 22">
            <a:extLst>
              <a:ext uri="{FF2B5EF4-FFF2-40B4-BE49-F238E27FC236}">
                <a16:creationId xmlns:a16="http://schemas.microsoft.com/office/drawing/2014/main" id="{3840357A-B3E8-CD07-9E01-C71C3D4FE83E}"/>
              </a:ext>
            </a:extLst>
          </p:cNvPr>
          <p:cNvSpPr txBox="1"/>
          <p:nvPr/>
        </p:nvSpPr>
        <p:spPr>
          <a:xfrm>
            <a:off x="4480115" y="2381001"/>
            <a:ext cx="4379355" cy="1184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300">
                <a:solidFill>
                  <a:schemeClr val="tx1"/>
                </a:solidFill>
              </a:rPr>
              <a:t>Would you rather have no social media followers but lots of real-life friends, or lots of social media followers but no real-life friends?</a:t>
            </a:r>
            <a:endParaRPr lang="en-US"/>
          </a:p>
          <a:p>
            <a:endParaRPr lang="en-US" sz="1800" dirty="0">
              <a:solidFill>
                <a:schemeClr val="tx1"/>
              </a:solidFill>
            </a:endParaRPr>
          </a:p>
          <a:p>
            <a:pPr algn="l"/>
            <a:endParaRPr lang="en-US"/>
          </a:p>
        </p:txBody>
      </p:sp>
      <p:sp>
        <p:nvSpPr>
          <p:cNvPr id="2" name="TextBox 1">
            <a:extLst>
              <a:ext uri="{FF2B5EF4-FFF2-40B4-BE49-F238E27FC236}">
                <a16:creationId xmlns:a16="http://schemas.microsoft.com/office/drawing/2014/main" id="{0244B46F-ACBF-C805-4749-92C7F6DBEBCD}"/>
              </a:ext>
            </a:extLst>
          </p:cNvPr>
          <p:cNvSpPr txBox="1"/>
          <p:nvPr/>
        </p:nvSpPr>
        <p:spPr>
          <a:xfrm>
            <a:off x="4494276" y="2996946"/>
            <a:ext cx="456285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1300" dirty="0"/>
              <a:t>Would you rather have no social media followers but lots of real-life friends, or lots of social media followers but no real-life friends?​</a:t>
            </a:r>
          </a:p>
        </p:txBody>
      </p:sp>
      <p:sp>
        <p:nvSpPr>
          <p:cNvPr id="10" name="TextBox 9">
            <a:extLst>
              <a:ext uri="{FF2B5EF4-FFF2-40B4-BE49-F238E27FC236}">
                <a16:creationId xmlns:a16="http://schemas.microsoft.com/office/drawing/2014/main" id="{DAFBC390-BD87-610E-6B26-0EA546CA1CD3}"/>
              </a:ext>
            </a:extLst>
          </p:cNvPr>
          <p:cNvSpPr txBox="1"/>
          <p:nvPr/>
        </p:nvSpPr>
        <p:spPr>
          <a:xfrm>
            <a:off x="4494276" y="3641597"/>
            <a:ext cx="456285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300" dirty="0"/>
              <a:t>Would you rather win the lottery or earn your wealth through hard work?</a:t>
            </a:r>
          </a:p>
          <a:p>
            <a:pPr marL="285750" indent="-285750">
              <a:buFont typeface="Arial,Sans-Serif"/>
              <a:buChar char="•"/>
            </a:pPr>
            <a:endParaRPr lang="en-US" sz="1300" dirty="0"/>
          </a:p>
        </p:txBody>
      </p:sp>
      <p:pic>
        <p:nvPicPr>
          <p:cNvPr id="11" name="Picture 10" descr="275 Best Would You Rather Questions for ...">
            <a:extLst>
              <a:ext uri="{FF2B5EF4-FFF2-40B4-BE49-F238E27FC236}">
                <a16:creationId xmlns:a16="http://schemas.microsoft.com/office/drawing/2014/main" id="{F905ABBA-D2E1-D673-0199-BDA6A16F743E}"/>
              </a:ext>
            </a:extLst>
          </p:cNvPr>
          <p:cNvPicPr>
            <a:picLocks noChangeAspect="1"/>
          </p:cNvPicPr>
          <p:nvPr/>
        </p:nvPicPr>
        <p:blipFill>
          <a:blip r:embed="rId4"/>
          <a:stretch>
            <a:fillRect/>
          </a:stretch>
        </p:blipFill>
        <p:spPr>
          <a:xfrm>
            <a:off x="313182" y="1579626"/>
            <a:ext cx="4155948" cy="2318004"/>
          </a:xfrm>
          <a:prstGeom prst="rect">
            <a:avLst/>
          </a:prstGeom>
        </p:spPr>
      </p:pic>
    </p:spTree>
    <p:extLst>
      <p:ext uri="{BB962C8B-B14F-4D97-AF65-F5344CB8AC3E}">
        <p14:creationId xmlns:p14="http://schemas.microsoft.com/office/powerpoint/2010/main" val="33794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Safety Refresher Training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12" name="Table 11">
            <a:extLst>
              <a:ext uri="{FF2B5EF4-FFF2-40B4-BE49-F238E27FC236}">
                <a16:creationId xmlns:a16="http://schemas.microsoft.com/office/drawing/2014/main" id="{A3119A81-25C4-7EFD-9818-225F173606D0}"/>
              </a:ext>
            </a:extLst>
          </p:cNvPr>
          <p:cNvGraphicFramePr>
            <a:graphicFrameLocks noGrp="1"/>
          </p:cNvGraphicFramePr>
          <p:nvPr>
            <p:extLst>
              <p:ext uri="{D42A27DB-BD31-4B8C-83A1-F6EECF244321}">
                <p14:modId xmlns:p14="http://schemas.microsoft.com/office/powerpoint/2010/main" val="951654312"/>
              </p:ext>
            </p:extLst>
          </p:nvPr>
        </p:nvGraphicFramePr>
        <p:xfrm>
          <a:off x="571500" y="962145"/>
          <a:ext cx="8205050" cy="2240280"/>
        </p:xfrm>
        <a:graphic>
          <a:graphicData uri="http://schemas.openxmlformats.org/drawingml/2006/table">
            <a:tbl>
              <a:tblPr firstRow="1" bandRow="1">
                <a:tableStyleId>{636C9652-D626-4EBA-8271-5768EE83712B}</a:tableStyleId>
              </a:tblPr>
              <a:tblGrid>
                <a:gridCol w="2799005">
                  <a:extLst>
                    <a:ext uri="{9D8B030D-6E8A-4147-A177-3AD203B41FA5}">
                      <a16:colId xmlns:a16="http://schemas.microsoft.com/office/drawing/2014/main" val="1241079096"/>
                    </a:ext>
                  </a:extLst>
                </a:gridCol>
                <a:gridCol w="2626857">
                  <a:extLst>
                    <a:ext uri="{9D8B030D-6E8A-4147-A177-3AD203B41FA5}">
                      <a16:colId xmlns:a16="http://schemas.microsoft.com/office/drawing/2014/main" val="944202639"/>
                    </a:ext>
                  </a:extLst>
                </a:gridCol>
                <a:gridCol w="2779188">
                  <a:extLst>
                    <a:ext uri="{9D8B030D-6E8A-4147-A177-3AD203B41FA5}">
                      <a16:colId xmlns:a16="http://schemas.microsoft.com/office/drawing/2014/main" val="3062842563"/>
                    </a:ext>
                  </a:extLst>
                </a:gridCol>
              </a:tblGrid>
              <a:tr h="1205630">
                <a:tc>
                  <a:txBody>
                    <a:bodyPr/>
                    <a:lstStyle/>
                    <a:p>
                      <a:pPr lvl="0" algn="l">
                        <a:lnSpc>
                          <a:spcPct val="100000"/>
                        </a:lnSpc>
                        <a:spcBef>
                          <a:spcPts val="0"/>
                        </a:spcBef>
                        <a:spcAft>
                          <a:spcPts val="0"/>
                        </a:spcAft>
                        <a:buNone/>
                      </a:pPr>
                      <a:r>
                        <a:rPr lang="en-US" sz="1400" b="1" i="0" u="sng" strike="noStrike" noProof="0" dirty="0">
                          <a:solidFill>
                            <a:srgbClr val="000000"/>
                          </a:solidFill>
                        </a:rPr>
                        <a:t>Shelter-In</a:t>
                      </a:r>
                      <a:endParaRPr lang="en-US" b="1" u="sng" dirty="0"/>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Threat outside of the building </a:t>
                      </a:r>
                      <a:endParaRPr lang="en-US" sz="1150" dirty="0">
                        <a:latin typeface="Barlow"/>
                      </a:endParaRP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Secure all exits</a:t>
                      </a:r>
                      <a:endParaRPr lang="en-US" sz="1150" dirty="0">
                        <a:latin typeface="Barlow"/>
                      </a:endParaRP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Conduct business as usual, but do not leave the building</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Be more aware of your surroundings. </a:t>
                      </a:r>
                      <a:endParaRPr lang="en-US" sz="1150" dirty="0">
                        <a:latin typeface="Barlow"/>
                      </a:endParaRP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Wait for further instructions.</a:t>
                      </a:r>
                      <a:r>
                        <a:rPr lang="en-US" sz="1400" b="0" i="0" u="none" strike="noStrike" noProof="0" dirty="0">
                          <a:solidFill>
                            <a:srgbClr val="000000"/>
                          </a:solidFill>
                        </a:rPr>
                        <a:t> </a:t>
                      </a:r>
                      <a:endParaRPr lang="en-US" dirty="0"/>
                    </a:p>
                    <a:p>
                      <a:pPr lvl="0">
                        <a:buNone/>
                      </a:pPr>
                      <a:endParaRPr lang="en-US" sz="1400" b="1" i="0" u="sng" strike="noStrike" noProof="0" dirty="0">
                        <a:solidFill>
                          <a:srgbClr val="000000"/>
                        </a:solidFill>
                        <a:latin typeface="Arial"/>
                      </a:endParaRPr>
                    </a:p>
                  </a:txBody>
                  <a:tcPr/>
                </a:tc>
                <a:tc>
                  <a:txBody>
                    <a:bodyPr/>
                    <a:lstStyle/>
                    <a:p>
                      <a:pPr lvl="0" algn="l">
                        <a:lnSpc>
                          <a:spcPct val="100000"/>
                        </a:lnSpc>
                        <a:spcBef>
                          <a:spcPts val="0"/>
                        </a:spcBef>
                        <a:spcAft>
                          <a:spcPts val="0"/>
                        </a:spcAft>
                        <a:buNone/>
                      </a:pPr>
                      <a:r>
                        <a:rPr lang="en-US" sz="1400" b="1" i="0" u="sng" strike="noStrike" noProof="0" dirty="0">
                          <a:solidFill>
                            <a:srgbClr val="000000"/>
                          </a:solidFill>
                        </a:rPr>
                        <a:t>Evacuation </a:t>
                      </a:r>
                      <a:endParaRPr lang="en-US" b="1" u="sng" dirty="0"/>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Listen to announcements</a:t>
                      </a:r>
                      <a:endParaRPr lang="en-US" sz="1150" dirty="0">
                        <a:latin typeface="Barlow"/>
                      </a:endParaRP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Exit the building in an orderly fashion.</a:t>
                      </a:r>
                      <a:endParaRPr lang="en-US" sz="1150" dirty="0">
                        <a:latin typeface="Barlow"/>
                      </a:endParaRP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Leave belongings behind.</a:t>
                      </a:r>
                      <a:endParaRPr lang="en-US" sz="1150" dirty="0">
                        <a:latin typeface="Barlow"/>
                      </a:endParaRP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Evacuation site is same as fire drill, unless specifically directed to use a different location. </a:t>
                      </a:r>
                      <a:endParaRPr lang="en-US" sz="1150" dirty="0">
                        <a:latin typeface="Barlow"/>
                      </a:endParaRP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HEADCOUNTS/ASSEMBLY CARDS!</a:t>
                      </a:r>
                      <a:endParaRPr lang="en-US" sz="1150" dirty="0">
                        <a:latin typeface="Barlow"/>
                      </a:endParaRP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Report injuries, problems/missing students to supervisors. </a:t>
                      </a:r>
                      <a:endParaRPr lang="en-US" sz="1150" dirty="0">
                        <a:latin typeface="Barlow"/>
                      </a:endParaRPr>
                    </a:p>
                    <a:p>
                      <a:pPr marL="0" marR="0" lvl="0" indent="0" algn="l">
                        <a:lnSpc>
                          <a:spcPct val="100000"/>
                        </a:lnSpc>
                        <a:spcBef>
                          <a:spcPts val="0"/>
                        </a:spcBef>
                        <a:spcAft>
                          <a:spcPts val="0"/>
                        </a:spcAft>
                        <a:buNone/>
                      </a:pPr>
                      <a:endParaRPr lang="en-US" sz="1200" b="0" i="0" u="none" strike="noStrike" noProof="0" dirty="0">
                        <a:solidFill>
                          <a:srgbClr val="000000"/>
                        </a:solidFill>
                        <a:latin typeface="Segoe UI"/>
                      </a:endParaRPr>
                    </a:p>
                  </a:txBody>
                  <a:tcPr/>
                </a:tc>
                <a:tc>
                  <a:txBody>
                    <a:bodyPr/>
                    <a:lstStyle/>
                    <a:p>
                      <a:pPr lvl="0" algn="l">
                        <a:lnSpc>
                          <a:spcPct val="100000"/>
                        </a:lnSpc>
                        <a:spcBef>
                          <a:spcPts val="0"/>
                        </a:spcBef>
                        <a:spcAft>
                          <a:spcPts val="0"/>
                        </a:spcAft>
                        <a:buNone/>
                      </a:pPr>
                      <a:r>
                        <a:rPr lang="en-US" sz="1400" b="1" i="0" u="sng" strike="noStrike" noProof="0" dirty="0">
                          <a:latin typeface="Arial"/>
                        </a:rPr>
                        <a:t>Holds</a:t>
                      </a:r>
                      <a:endParaRPr lang="en-US" b="1" u="sng" dirty="0"/>
                    </a:p>
                    <a:p>
                      <a:pPr marL="171450" marR="0" lvl="0" indent="-171450" algn="l" rtl="0">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sym typeface="Arial"/>
                        </a:rPr>
                        <a:t>NO MOVEMENT UNTIL “All clear” is given.</a:t>
                      </a:r>
                      <a:endParaRPr lang="en-US" sz="1150" b="0" i="0" u="none" strike="noStrike" cap="none" dirty="0">
                        <a:solidFill>
                          <a:srgbClr val="000000"/>
                        </a:solidFill>
                        <a:latin typeface="Barlow"/>
                        <a:cs typeface="Arial"/>
                        <a:sym typeface="Arial"/>
                      </a:endParaRPr>
                    </a:p>
                    <a:p>
                      <a:pPr marL="171450" marR="0" lvl="0" indent="-171450" algn="l" rtl="0">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sym typeface="Arial"/>
                        </a:rPr>
                        <a:t>Business is conducted as usual.</a:t>
                      </a:r>
                      <a:r>
                        <a:rPr lang="en-US" sz="1150" b="0" i="0" u="none" strike="noStrike" cap="none" noProof="0" dirty="0">
                          <a:solidFill>
                            <a:srgbClr val="000000"/>
                          </a:solidFill>
                          <a:latin typeface="Barlow"/>
                          <a:cs typeface="Arial"/>
                        </a:rPr>
                        <a:t> </a:t>
                      </a:r>
                      <a:endParaRPr lang="en-US" sz="1150" b="0" i="0" u="none" strike="noStrike" cap="none" dirty="0">
                        <a:solidFill>
                          <a:srgbClr val="000000"/>
                        </a:solidFill>
                        <a:latin typeface="Barlow"/>
                        <a:cs typeface="Arial"/>
                        <a:sym typeface="Arial"/>
                      </a:endParaRPr>
                    </a:p>
                    <a:p>
                      <a:pPr marL="171450" marR="0" lvl="0" indent="-171450" algn="l" rtl="0">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sym typeface="Arial"/>
                        </a:rPr>
                        <a:t>Hold might be initiated to manage an incident.</a:t>
                      </a:r>
                      <a:endParaRPr lang="en-US" sz="1150" b="0" i="0" u="none" strike="noStrike" cap="none" dirty="0">
                        <a:solidFill>
                          <a:srgbClr val="000000"/>
                        </a:solidFill>
                        <a:latin typeface="Barlow"/>
                        <a:cs typeface="Arial"/>
                        <a:sym typeface="Arial"/>
                      </a:endParaRPr>
                    </a:p>
                    <a:p>
                      <a:pPr marL="171450" marR="0" lvl="0" indent="-171450" algn="l" rtl="0">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sym typeface="Arial"/>
                        </a:rPr>
                        <a:t>NOT THE SAME AS A LOCKDOWN OR SHELTER IN</a:t>
                      </a:r>
                      <a:endParaRPr lang="en-US" sz="1150" b="0" i="0" u="none" strike="noStrike" cap="none" dirty="0">
                        <a:solidFill>
                          <a:srgbClr val="000000"/>
                        </a:solidFill>
                        <a:latin typeface="Barlow"/>
                        <a:cs typeface="Arial"/>
                        <a:sym typeface="Arial"/>
                      </a:endParaRPr>
                    </a:p>
                    <a:p>
                      <a:pPr lvl="0">
                        <a:buNone/>
                      </a:pPr>
                      <a:endParaRPr lang="en-US" dirty="0"/>
                    </a:p>
                  </a:txBody>
                  <a:tcPr/>
                </a:tc>
                <a:extLst>
                  <a:ext uri="{0D108BD9-81ED-4DB2-BD59-A6C34878D82A}">
                    <a16:rowId xmlns:a16="http://schemas.microsoft.com/office/drawing/2014/main" val="120857908"/>
                  </a:ext>
                </a:extLst>
              </a:tr>
            </a:tbl>
          </a:graphicData>
        </a:graphic>
      </p:graphicFrame>
      <p:sp>
        <p:nvSpPr>
          <p:cNvPr id="9" name="TextBox 8">
            <a:extLst>
              <a:ext uri="{FF2B5EF4-FFF2-40B4-BE49-F238E27FC236}">
                <a16:creationId xmlns:a16="http://schemas.microsoft.com/office/drawing/2014/main" id="{CC884843-B876-8C04-D398-3744DB6CCEC8}"/>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55466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dirty="0">
                <a:solidFill>
                  <a:srgbClr val="000000"/>
                </a:solidFill>
                <a:latin typeface="Barlow ExtraBold"/>
                <a:ea typeface="Open Sans"/>
                <a:cs typeface="Poppins"/>
              </a:rPr>
              <a:t>Proper Supervision of Activities</a:t>
            </a:r>
            <a:endParaRPr lang="en" sz="2700" b="1" dirty="0">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12" name="Table 11">
            <a:extLst>
              <a:ext uri="{FF2B5EF4-FFF2-40B4-BE49-F238E27FC236}">
                <a16:creationId xmlns:a16="http://schemas.microsoft.com/office/drawing/2014/main" id="{A3119A81-25C4-7EFD-9818-225F173606D0}"/>
              </a:ext>
            </a:extLst>
          </p:cNvPr>
          <p:cNvGraphicFramePr>
            <a:graphicFrameLocks noGrp="1"/>
          </p:cNvGraphicFramePr>
          <p:nvPr>
            <p:extLst>
              <p:ext uri="{D42A27DB-BD31-4B8C-83A1-F6EECF244321}">
                <p14:modId xmlns:p14="http://schemas.microsoft.com/office/powerpoint/2010/main" val="4148762240"/>
              </p:ext>
            </p:extLst>
          </p:nvPr>
        </p:nvGraphicFramePr>
        <p:xfrm>
          <a:off x="344465" y="1283918"/>
          <a:ext cx="8455564" cy="2811004"/>
        </p:xfrm>
        <a:graphic>
          <a:graphicData uri="http://schemas.openxmlformats.org/drawingml/2006/table">
            <a:tbl>
              <a:tblPr firstRow="1" bandRow="1">
                <a:tableStyleId>{636C9652-D626-4EBA-8271-5768EE83712B}</a:tableStyleId>
              </a:tblPr>
              <a:tblGrid>
                <a:gridCol w="2818356">
                  <a:extLst>
                    <a:ext uri="{9D8B030D-6E8A-4147-A177-3AD203B41FA5}">
                      <a16:colId xmlns:a16="http://schemas.microsoft.com/office/drawing/2014/main" val="1241079096"/>
                    </a:ext>
                  </a:extLst>
                </a:gridCol>
                <a:gridCol w="2773166">
                  <a:extLst>
                    <a:ext uri="{9D8B030D-6E8A-4147-A177-3AD203B41FA5}">
                      <a16:colId xmlns:a16="http://schemas.microsoft.com/office/drawing/2014/main" val="944202639"/>
                    </a:ext>
                  </a:extLst>
                </a:gridCol>
                <a:gridCol w="2864042">
                  <a:extLst>
                    <a:ext uri="{9D8B030D-6E8A-4147-A177-3AD203B41FA5}">
                      <a16:colId xmlns:a16="http://schemas.microsoft.com/office/drawing/2014/main" val="3062842563"/>
                    </a:ext>
                  </a:extLst>
                </a:gridCol>
              </a:tblGrid>
              <a:tr h="2811004">
                <a:tc>
                  <a:txBody>
                    <a:bodyPr/>
                    <a:lstStyle/>
                    <a:p>
                      <a:pPr lvl="0" algn="l">
                        <a:lnSpc>
                          <a:spcPct val="100000"/>
                        </a:lnSpc>
                        <a:spcBef>
                          <a:spcPts val="0"/>
                        </a:spcBef>
                        <a:spcAft>
                          <a:spcPts val="0"/>
                        </a:spcAft>
                        <a:buNone/>
                      </a:pPr>
                      <a:r>
                        <a:rPr lang="en-US" sz="1400" b="1" i="0" u="sng" strike="noStrike" noProof="0" dirty="0">
                          <a:solidFill>
                            <a:srgbClr val="000000"/>
                          </a:solidFill>
                        </a:rPr>
                        <a:t>Group Management</a:t>
                      </a:r>
                      <a:endParaRPr lang="en-US" b="1" u="sng" dirty="0"/>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Know head counts</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Make sure kids sign and the rosters are legible </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Make sure you always in ratio</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Participant are always in line of sight</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Participants are always escorted to/ from bathrooms or watched from the door. </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De-escalate any bullying, playfighting</a:t>
                      </a:r>
                    </a:p>
                    <a:p>
                      <a:pPr marL="285750" lvl="0" indent="-285750" algn="l">
                        <a:lnSpc>
                          <a:spcPct val="100000"/>
                        </a:lnSpc>
                        <a:spcBef>
                          <a:spcPts val="0"/>
                        </a:spcBef>
                        <a:spcAft>
                          <a:spcPts val="0"/>
                        </a:spcAft>
                        <a:buFont typeface="Arial"/>
                        <a:buChar char="•"/>
                      </a:pPr>
                      <a:r>
                        <a:rPr lang="en-US" sz="1150" b="0" i="0" u="none" strike="noStrike" noProof="0" dirty="0">
                          <a:solidFill>
                            <a:srgbClr val="000000"/>
                          </a:solidFill>
                          <a:latin typeface="Barlow"/>
                        </a:rPr>
                        <a:t>Avoid using your phone while supervising youth.</a:t>
                      </a:r>
                    </a:p>
                    <a:p>
                      <a:pPr lvl="0">
                        <a:buNone/>
                      </a:pPr>
                      <a:endParaRPr lang="en-US" sz="1400" b="1" i="0" u="sng" strike="noStrike" noProof="0" dirty="0">
                        <a:solidFill>
                          <a:srgbClr val="000000"/>
                        </a:solidFill>
                        <a:latin typeface="Arial"/>
                      </a:endParaRPr>
                    </a:p>
                  </a:txBody>
                  <a:tcPr/>
                </a:tc>
                <a:tc>
                  <a:txBody>
                    <a:bodyPr/>
                    <a:lstStyle/>
                    <a:p>
                      <a:pPr lvl="0" algn="l">
                        <a:lnSpc>
                          <a:spcPct val="100000"/>
                        </a:lnSpc>
                        <a:spcBef>
                          <a:spcPts val="0"/>
                        </a:spcBef>
                        <a:spcAft>
                          <a:spcPts val="0"/>
                        </a:spcAft>
                        <a:buNone/>
                      </a:pPr>
                      <a:r>
                        <a:rPr lang="en-US" sz="1400" b="1" i="0" u="sng" strike="noStrike" noProof="0" dirty="0">
                          <a:solidFill>
                            <a:srgbClr val="000000"/>
                          </a:solidFill>
                        </a:rPr>
                        <a:t>Positioning</a:t>
                      </a:r>
                      <a:endParaRPr lang="en-US" b="1" u="sng" dirty="0"/>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Staff should be positioned at the front of line or classroom</a:t>
                      </a: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Staff should spread out to cover exits in large spaces</a:t>
                      </a: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Staff should always face the direction of participants, even when speaking to others</a:t>
                      </a:r>
                    </a:p>
                    <a:p>
                      <a:pPr marL="171450" lvl="0" indent="-171450" algn="l">
                        <a:lnSpc>
                          <a:spcPct val="100000"/>
                        </a:lnSpc>
                        <a:spcBef>
                          <a:spcPts val="0"/>
                        </a:spcBef>
                        <a:spcAft>
                          <a:spcPts val="0"/>
                        </a:spcAft>
                        <a:buFont typeface="Arial"/>
                        <a:buChar char="•"/>
                      </a:pPr>
                      <a:r>
                        <a:rPr lang="en-US" sz="1150" b="0" i="0" u="none" strike="noStrike" noProof="0" dirty="0">
                          <a:solidFill>
                            <a:srgbClr val="000000"/>
                          </a:solidFill>
                          <a:latin typeface="Barlow"/>
                        </a:rPr>
                        <a:t>Staff should be leading the line and not the students. </a:t>
                      </a:r>
                    </a:p>
                  </a:txBody>
                  <a:tcPr/>
                </a:tc>
                <a:tc>
                  <a:txBody>
                    <a:bodyPr/>
                    <a:lstStyle/>
                    <a:p>
                      <a:pPr lvl="0" algn="l">
                        <a:lnSpc>
                          <a:spcPct val="100000"/>
                        </a:lnSpc>
                        <a:spcBef>
                          <a:spcPts val="0"/>
                        </a:spcBef>
                        <a:spcAft>
                          <a:spcPts val="0"/>
                        </a:spcAft>
                        <a:buNone/>
                      </a:pPr>
                      <a:r>
                        <a:rPr lang="en-US" sz="1400" b="1" i="0" u="sng" strike="noStrike" noProof="0" dirty="0">
                          <a:latin typeface="Arial"/>
                        </a:rPr>
                        <a:t>Stay Alert</a:t>
                      </a:r>
                    </a:p>
                    <a:p>
                      <a:pPr marL="171450" marR="0" lvl="0" indent="-171450" algn="l" rtl="0">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rPr>
                        <a:t>Staff should not be on their cellphones or other devices when supervising group</a:t>
                      </a:r>
                      <a:endParaRPr lang="en-US" sz="1150" b="0" i="0" u="none" strike="noStrike" cap="none" noProof="0" dirty="0">
                        <a:solidFill>
                          <a:srgbClr val="000000"/>
                        </a:solidFill>
                        <a:latin typeface="Barlow"/>
                        <a:cs typeface="Arial"/>
                        <a:sym typeface="Arial"/>
                      </a:endParaRPr>
                    </a:p>
                    <a:p>
                      <a:pPr marL="171450" marR="0" lvl="0" indent="-171450" algn="l">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rPr>
                        <a:t>Communicate and coordinate with other staff to ensure safety</a:t>
                      </a:r>
                    </a:p>
                    <a:p>
                      <a:pPr marL="171450" marR="0" lvl="0" indent="-171450" algn="l">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rPr>
                        <a:t>Be alert, proactive, and engaged</a:t>
                      </a:r>
                    </a:p>
                    <a:p>
                      <a:pPr marL="171450" marR="0" lvl="0" indent="-171450" algn="l">
                        <a:lnSpc>
                          <a:spcPct val="100000"/>
                        </a:lnSpc>
                        <a:spcBef>
                          <a:spcPts val="0"/>
                        </a:spcBef>
                        <a:spcAft>
                          <a:spcPts val="0"/>
                        </a:spcAft>
                        <a:buClr>
                          <a:srgbClr val="000000"/>
                        </a:buClr>
                        <a:buFont typeface="Arial"/>
                        <a:buChar char="•"/>
                      </a:pPr>
                      <a:r>
                        <a:rPr lang="en-US" sz="1150" b="0" i="0" u="none" strike="noStrike" cap="none" noProof="0" dirty="0">
                          <a:solidFill>
                            <a:srgbClr val="000000"/>
                          </a:solidFill>
                          <a:latin typeface="Barlow"/>
                          <a:cs typeface="Arial"/>
                        </a:rPr>
                        <a:t>Make sure students are never left alone</a:t>
                      </a:r>
                    </a:p>
                    <a:p>
                      <a:pPr marL="0" marR="0" lvl="0" indent="0" algn="l">
                        <a:lnSpc>
                          <a:spcPct val="100000"/>
                        </a:lnSpc>
                        <a:spcBef>
                          <a:spcPts val="0"/>
                        </a:spcBef>
                        <a:spcAft>
                          <a:spcPts val="0"/>
                        </a:spcAft>
                        <a:buClr>
                          <a:srgbClr val="000000"/>
                        </a:buClr>
                        <a:buNone/>
                      </a:pPr>
                      <a:endParaRPr lang="en-US" sz="1150" b="0" i="0" u="none" strike="noStrike" cap="none" noProof="0" dirty="0">
                        <a:solidFill>
                          <a:srgbClr val="000000"/>
                        </a:solidFill>
                        <a:latin typeface="Barlow"/>
                        <a:cs typeface="Arial"/>
                      </a:endParaRPr>
                    </a:p>
                    <a:p>
                      <a:pPr marL="171450" marR="0" lvl="0" indent="-171450" algn="l">
                        <a:lnSpc>
                          <a:spcPct val="100000"/>
                        </a:lnSpc>
                        <a:spcBef>
                          <a:spcPts val="0"/>
                        </a:spcBef>
                        <a:spcAft>
                          <a:spcPts val="0"/>
                        </a:spcAft>
                        <a:buClr>
                          <a:srgbClr val="000000"/>
                        </a:buClr>
                        <a:buFont typeface="Arial"/>
                        <a:buChar char="•"/>
                      </a:pPr>
                      <a:endParaRPr lang="en-US" sz="1150" b="0" i="0" u="none" strike="noStrike" cap="none" noProof="0" dirty="0">
                        <a:solidFill>
                          <a:srgbClr val="000000"/>
                        </a:solidFill>
                        <a:latin typeface="Barlow"/>
                        <a:cs typeface="Arial"/>
                      </a:endParaRPr>
                    </a:p>
                    <a:p>
                      <a:pPr lvl="0">
                        <a:buNone/>
                      </a:pPr>
                      <a:endParaRPr lang="en-US" dirty="0"/>
                    </a:p>
                  </a:txBody>
                  <a:tcPr/>
                </a:tc>
                <a:extLst>
                  <a:ext uri="{0D108BD9-81ED-4DB2-BD59-A6C34878D82A}">
                    <a16:rowId xmlns:a16="http://schemas.microsoft.com/office/drawing/2014/main" val="120857908"/>
                  </a:ext>
                </a:extLst>
              </a:tr>
            </a:tbl>
          </a:graphicData>
        </a:graphic>
      </p:graphicFrame>
      <p:sp>
        <p:nvSpPr>
          <p:cNvPr id="9" name="TextBox 8">
            <a:extLst>
              <a:ext uri="{FF2B5EF4-FFF2-40B4-BE49-F238E27FC236}">
                <a16:creationId xmlns:a16="http://schemas.microsoft.com/office/drawing/2014/main" id="{07D88ABB-CAA0-202E-3D2C-26824F5BF592}"/>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485975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Conflict Resolution Tool and Strategies</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8" name="TextBox 7">
            <a:extLst>
              <a:ext uri="{FF2B5EF4-FFF2-40B4-BE49-F238E27FC236}">
                <a16:creationId xmlns:a16="http://schemas.microsoft.com/office/drawing/2014/main" id="{24A0FD39-F997-6714-DF3E-87919E3FA5FD}"/>
              </a:ext>
            </a:extLst>
          </p:cNvPr>
          <p:cNvSpPr txBox="1"/>
          <p:nvPr/>
        </p:nvSpPr>
        <p:spPr>
          <a:xfrm>
            <a:off x="495658" y="786646"/>
            <a:ext cx="8274631" cy="3570208"/>
          </a:xfrm>
          <a:prstGeom prst="rect">
            <a:avLst/>
          </a:prstGeom>
          <a:noFill/>
        </p:spPr>
        <p:txBody>
          <a:bodyPr wrap="square" rtlCol="0">
            <a:spAutoFit/>
          </a:bodyPr>
          <a:lstStyle/>
          <a:p>
            <a:r>
              <a:rPr lang="en-US" b="1" dirty="0"/>
              <a:t>Use Assertive Communication</a:t>
            </a:r>
            <a:r>
              <a:rPr lang="en-US" dirty="0"/>
              <a:t> as an effective way of dealing with people. Assertive Communication: a person’s attempt to convey his/her needs or wants while considering the needs and wants of other people. </a:t>
            </a:r>
          </a:p>
          <a:p>
            <a:endParaRPr lang="en-US" dirty="0"/>
          </a:p>
          <a:p>
            <a:r>
              <a:rPr lang="en-US" dirty="0"/>
              <a:t>Addressing Conflict Issues Use “I” statements: </a:t>
            </a:r>
          </a:p>
          <a:p>
            <a:pPr marL="285750" indent="-285750">
              <a:buFont typeface="Arial" panose="020B0604020202020204" pitchFamily="34" charset="0"/>
              <a:buChar char="•"/>
            </a:pPr>
            <a:r>
              <a:rPr lang="en-US" dirty="0"/>
              <a:t>The first step in assertive communication is to use “I” statements. The difference between an “I” statement and a “you” statement is “I am feeling hurt.” Vs. “You are out of control”. “I” statements are designed to express and take responsibility for your feelings rather than blaming others. </a:t>
            </a:r>
          </a:p>
          <a:p>
            <a:pPr marL="285750" indent="-285750">
              <a:buFont typeface="Arial" panose="020B0604020202020204" pitchFamily="34" charset="0"/>
              <a:buChar char="•"/>
            </a:pPr>
            <a:r>
              <a:rPr lang="en-US" dirty="0"/>
              <a:t>There are four steps to developing an “I” statement. The focus is on the action or the circumstance you want changed, not on the person.</a:t>
            </a:r>
          </a:p>
          <a:p>
            <a:pPr marL="342900" indent="-342900">
              <a:buFont typeface="+mj-lt"/>
              <a:buAutoNum type="arabicPeriod"/>
            </a:pPr>
            <a:r>
              <a:rPr lang="en-US" sz="1000" dirty="0"/>
              <a:t>First, tell the person, “I have a problem”. This way you take ownership if the problem without placing blame on the other person(s). </a:t>
            </a:r>
          </a:p>
          <a:p>
            <a:pPr marL="342900" indent="-342900">
              <a:buFont typeface="+mj-lt"/>
              <a:buAutoNum type="arabicPeriod"/>
            </a:pPr>
            <a:r>
              <a:rPr lang="en-US" sz="1000" dirty="0"/>
              <a:t>Secondly, make a non-threatening description of the problem. It is critical that while describing the problem or behavior that you remain calm and collected. </a:t>
            </a:r>
          </a:p>
          <a:p>
            <a:pPr marL="342900" indent="-342900">
              <a:buFont typeface="+mj-lt"/>
              <a:buAutoNum type="arabicPeriod"/>
            </a:pPr>
            <a:r>
              <a:rPr lang="en-US" sz="1000" dirty="0"/>
              <a:t>Third, tell the person how you feel about the problem. This serves to make the problem more personal to you and the other person(s) involved. </a:t>
            </a:r>
          </a:p>
          <a:p>
            <a:pPr marL="342900" indent="-342900">
              <a:buFont typeface="+mj-lt"/>
              <a:buAutoNum type="arabicPeriod"/>
            </a:pPr>
            <a:r>
              <a:rPr lang="en-US" sz="1100" dirty="0"/>
              <a:t>Finally, let reality be the disciplining agent by asking these questions: If you continue the behavior, will it make our relationship better or worse? Do you want our relationship to get better or worse? </a:t>
            </a:r>
            <a:endParaRPr lang="en-US" sz="10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91777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Conflict Resolution Tool and Strategies</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8" name="TextBox 7">
            <a:extLst>
              <a:ext uri="{FF2B5EF4-FFF2-40B4-BE49-F238E27FC236}">
                <a16:creationId xmlns:a16="http://schemas.microsoft.com/office/drawing/2014/main" id="{24A0FD39-F997-6714-DF3E-87919E3FA5FD}"/>
              </a:ext>
            </a:extLst>
          </p:cNvPr>
          <p:cNvSpPr txBox="1"/>
          <p:nvPr/>
        </p:nvSpPr>
        <p:spPr>
          <a:xfrm>
            <a:off x="326003" y="779228"/>
            <a:ext cx="8444286" cy="3108543"/>
          </a:xfrm>
          <a:prstGeom prst="rect">
            <a:avLst/>
          </a:prstGeom>
          <a:noFill/>
        </p:spPr>
        <p:txBody>
          <a:bodyPr wrap="square" rtlCol="0">
            <a:spAutoFit/>
          </a:bodyPr>
          <a:lstStyle/>
          <a:p>
            <a:pPr marL="285750" indent="-285750">
              <a:buFont typeface="Arial" panose="020B0604020202020204" pitchFamily="34" charset="0"/>
              <a:buChar char="•"/>
            </a:pPr>
            <a:r>
              <a:rPr lang="en-US" b="1" dirty="0"/>
              <a:t>For Example: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1. “I have a problem.” </a:t>
            </a:r>
          </a:p>
          <a:p>
            <a:pPr marL="285750" indent="-285750">
              <a:buFont typeface="Arial" panose="020B0604020202020204" pitchFamily="34" charset="0"/>
              <a:buChar char="•"/>
            </a:pPr>
            <a:r>
              <a:rPr lang="en-US" dirty="0"/>
              <a:t>2. “I have noticed that you argue with people when they ask you to quit (the problem behavior).” </a:t>
            </a:r>
          </a:p>
          <a:p>
            <a:pPr marL="285750" indent="-285750">
              <a:buFont typeface="Arial" panose="020B0604020202020204" pitchFamily="34" charset="0"/>
              <a:buChar char="•"/>
            </a:pPr>
            <a:r>
              <a:rPr lang="en-US" dirty="0"/>
              <a:t>3. “It makes me feel bad when you do this because if you continue to act in this manner (the problem behavior), I must warn you, you won’t be able to continue to participate.” </a:t>
            </a:r>
          </a:p>
          <a:p>
            <a:pPr marL="285750" indent="-285750">
              <a:buFont typeface="Arial" panose="020B0604020202020204" pitchFamily="34" charset="0"/>
              <a:buChar char="•"/>
            </a:pPr>
            <a:r>
              <a:rPr lang="en-US" dirty="0"/>
              <a:t>4. If you continue (the problem behavior), will it make our relationship better or worse? Do you want our relationship to get better or worse?” </a:t>
            </a:r>
          </a:p>
          <a:p>
            <a:endParaRPr lang="en-US" dirty="0"/>
          </a:p>
          <a:p>
            <a:r>
              <a:rPr lang="en-US" b="1" dirty="0"/>
              <a:t>Take the time you need. </a:t>
            </a:r>
          </a:p>
          <a:p>
            <a:endParaRPr lang="en-US" b="1" dirty="0"/>
          </a:p>
          <a:p>
            <a:r>
              <a:rPr lang="en-US" dirty="0"/>
              <a:t>Removing yourself, either mentally or physically, in order to feel safe, secure, and/or in control. It can be necessary at times to slow down the process of becoming angry. This can be done by physically moving to a safe place or mentally by changing your focus. The goal is to avoid escalating the situation. </a:t>
            </a:r>
          </a:p>
        </p:txBody>
      </p:sp>
    </p:spTree>
    <p:extLst>
      <p:ext uri="{BB962C8B-B14F-4D97-AF65-F5344CB8AC3E}">
        <p14:creationId xmlns:p14="http://schemas.microsoft.com/office/powerpoint/2010/main" val="3810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Conflict Resolution Tool and Strategies</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dirty="0" err="1">
                <a:solidFill>
                  <a:schemeClr val="bg1"/>
                </a:solidFill>
                <a:latin typeface="Barlow Medium"/>
              </a:rPr>
              <a:t>www.universitysettlement.org</a:t>
            </a:r>
            <a:endParaRPr lang="en-US" sz="1800" dirty="0">
              <a:solidFill>
                <a:schemeClr val="bg1"/>
              </a:solidFill>
              <a:latin typeface="Barlow Medium"/>
            </a:endParaRPr>
          </a:p>
        </p:txBody>
      </p:sp>
      <p:sp>
        <p:nvSpPr>
          <p:cNvPr id="8" name="TextBox 7">
            <a:extLst>
              <a:ext uri="{FF2B5EF4-FFF2-40B4-BE49-F238E27FC236}">
                <a16:creationId xmlns:a16="http://schemas.microsoft.com/office/drawing/2014/main" id="{24A0FD39-F997-6714-DF3E-87919E3FA5FD}"/>
              </a:ext>
            </a:extLst>
          </p:cNvPr>
          <p:cNvSpPr txBox="1"/>
          <p:nvPr/>
        </p:nvSpPr>
        <p:spPr>
          <a:xfrm>
            <a:off x="437321" y="882595"/>
            <a:ext cx="8444285" cy="3739485"/>
          </a:xfrm>
          <a:prstGeom prst="rect">
            <a:avLst/>
          </a:prstGeom>
          <a:noFill/>
        </p:spPr>
        <p:txBody>
          <a:bodyPr wrap="square" rtlCol="0">
            <a:spAutoFit/>
          </a:bodyPr>
          <a:lstStyle/>
          <a:p>
            <a:r>
              <a:rPr lang="en-US" sz="1100" b="1" dirty="0"/>
              <a:t>Take the time you need (personal)</a:t>
            </a:r>
          </a:p>
          <a:p>
            <a:pPr marL="285750" indent="-285750">
              <a:buFont typeface="Arial" panose="020B0604020202020204" pitchFamily="34" charset="0"/>
              <a:buChar char="•"/>
            </a:pPr>
            <a:r>
              <a:rPr lang="en-US" sz="1100" dirty="0"/>
              <a:t>1. Start by using “I” statements. </a:t>
            </a:r>
          </a:p>
          <a:p>
            <a:pPr marL="285750" indent="-285750">
              <a:buFont typeface="Arial" panose="020B0604020202020204" pitchFamily="34" charset="0"/>
              <a:buChar char="•"/>
            </a:pPr>
            <a:r>
              <a:rPr lang="en-US" sz="1100" dirty="0"/>
              <a:t>2. State your position. (“I really think this situation is this worth this much anger.”) </a:t>
            </a:r>
          </a:p>
          <a:p>
            <a:pPr marL="285750" indent="-285750">
              <a:buFont typeface="Arial" panose="020B0604020202020204" pitchFamily="34" charset="0"/>
              <a:buChar char="•"/>
            </a:pPr>
            <a:r>
              <a:rPr lang="en-US" sz="1100" dirty="0"/>
              <a:t>3. Indicate that you will be gone (). (“I am feeling too angry to talk about this right now.”) </a:t>
            </a:r>
            <a:r>
              <a:rPr lang="en-US" sz="1100" b="1" i="1" dirty="0"/>
              <a:t>do not ask for permission</a:t>
            </a:r>
            <a:endParaRPr lang="en-US" sz="1100" dirty="0"/>
          </a:p>
          <a:p>
            <a:pPr marL="285750" indent="-285750">
              <a:buFont typeface="Arial" panose="020B0604020202020204" pitchFamily="34" charset="0"/>
              <a:buChar char="•"/>
            </a:pPr>
            <a:r>
              <a:rPr lang="en-US" sz="1100" dirty="0"/>
              <a:t>4. State a definite time you will return. (“I need 10 minutes to cool off right now.”)</a:t>
            </a:r>
          </a:p>
          <a:p>
            <a:pPr marL="285750" indent="-285750">
              <a:buFont typeface="Arial" panose="020B0604020202020204" pitchFamily="34" charset="0"/>
              <a:buChar char="•"/>
            </a:pPr>
            <a:r>
              <a:rPr lang="en-US" sz="1100" dirty="0"/>
              <a:t>5. Promise to work out the matter when you do return. (“When I get back, we can sit down and talk about it.”) </a:t>
            </a:r>
          </a:p>
          <a:p>
            <a:endParaRPr lang="en-US" sz="1100" b="1" dirty="0"/>
          </a:p>
          <a:p>
            <a:r>
              <a:rPr lang="en-US" sz="1100" b="1" dirty="0"/>
              <a:t>Don’t: </a:t>
            </a:r>
          </a:p>
          <a:p>
            <a:r>
              <a:rPr lang="en-US" sz="1100" dirty="0"/>
              <a:t>1. Blame others </a:t>
            </a:r>
          </a:p>
          <a:p>
            <a:r>
              <a:rPr lang="en-US" sz="1100" dirty="0"/>
              <a:t>2. Storm away </a:t>
            </a:r>
          </a:p>
          <a:p>
            <a:r>
              <a:rPr lang="en-US" sz="1100" dirty="0"/>
              <a:t>3. Debate the matter at that time </a:t>
            </a:r>
          </a:p>
          <a:p>
            <a:r>
              <a:rPr lang="en-US" sz="1100" dirty="0"/>
              <a:t>4. Order others to do something </a:t>
            </a:r>
          </a:p>
          <a:p>
            <a:endParaRPr lang="en-US" sz="1100" dirty="0"/>
          </a:p>
          <a:p>
            <a:r>
              <a:rPr lang="en-US" sz="1100" b="1" u="sng" dirty="0"/>
              <a:t>Finding Resolution</a:t>
            </a:r>
            <a:r>
              <a:rPr lang="en-US" sz="1100" dirty="0"/>
              <a:t> Resolution is a willingness to resolve the situation while maintaining respect for yourself and others. There are two places resolution can occur: </a:t>
            </a:r>
          </a:p>
          <a:p>
            <a:r>
              <a:rPr lang="en-US" sz="1100" dirty="0"/>
              <a:t>-</a:t>
            </a:r>
            <a:r>
              <a:rPr lang="en-US" sz="1100" b="1" i="1" u="sng" dirty="0"/>
              <a:t>Within yourself.</a:t>
            </a:r>
            <a:r>
              <a:rPr lang="en-US" sz="1100" dirty="0"/>
              <a:t> The purpose of resolution is to deal with those first feelings while maintaining respect for all parties. Sometimes this may include solving the issue only with you. </a:t>
            </a:r>
          </a:p>
          <a:p>
            <a:r>
              <a:rPr lang="en-US" sz="1100" dirty="0"/>
              <a:t>-</a:t>
            </a:r>
            <a:r>
              <a:rPr lang="en-US" sz="1100" b="1" i="1" u="sng" dirty="0"/>
              <a:t>With others.</a:t>
            </a:r>
            <a:r>
              <a:rPr lang="en-US" sz="1100" dirty="0"/>
              <a:t> In this case, it is important to use “I” statements and identify the first feelings to the other person. The important point to remember is to do so while keeping respect for all parties. Also, realize that the other parties may not accept your viewpoint. </a:t>
            </a:r>
          </a:p>
          <a:p>
            <a:endParaRPr lang="en-US" dirty="0"/>
          </a:p>
          <a:p>
            <a:endParaRPr lang="en-US" dirty="0"/>
          </a:p>
        </p:txBody>
      </p:sp>
      <p:sp>
        <p:nvSpPr>
          <p:cNvPr id="2" name="TextBox 1">
            <a:extLst>
              <a:ext uri="{FF2B5EF4-FFF2-40B4-BE49-F238E27FC236}">
                <a16:creationId xmlns:a16="http://schemas.microsoft.com/office/drawing/2014/main" id="{9A5B74C3-CD2D-77F7-DA16-CC8CC8BB8A18}"/>
              </a:ext>
            </a:extLst>
          </p:cNvPr>
          <p:cNvSpPr txBox="1"/>
          <p:nvPr/>
        </p:nvSpPr>
        <p:spPr>
          <a:xfrm>
            <a:off x="6944474" y="4226512"/>
            <a:ext cx="2068329" cy="246221"/>
          </a:xfrm>
          <a:prstGeom prst="rect">
            <a:avLst/>
          </a:prstGeom>
          <a:noFill/>
        </p:spPr>
        <p:txBody>
          <a:bodyPr wrap="square" rtlCol="0">
            <a:spAutoFit/>
          </a:bodyPr>
          <a:lstStyle/>
          <a:p>
            <a:r>
              <a:rPr lang="en-US" sz="1000" b="1" dirty="0"/>
              <a:t>*WSU/Walla Walla County 4-H*</a:t>
            </a:r>
          </a:p>
        </p:txBody>
      </p:sp>
    </p:spTree>
    <p:extLst>
      <p:ext uri="{BB962C8B-B14F-4D97-AF65-F5344CB8AC3E}">
        <p14:creationId xmlns:p14="http://schemas.microsoft.com/office/powerpoint/2010/main" val="4286460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572700"/>
          </a:xfrm>
          <a:prstGeom prst="rect">
            <a:avLst/>
          </a:prstGeom>
          <a:noFill/>
          <a:ln>
            <a:noFill/>
          </a:ln>
        </p:spPr>
        <p:txBody>
          <a:bodyPr spcFirstLastPara="1" wrap="square" lIns="91425" tIns="91425" rIns="91425" bIns="91425" anchor="t" anchorCtr="0">
            <a:noAutofit/>
          </a:bodyPr>
          <a:lstStyle/>
          <a:p>
            <a:pPr algn="ctr"/>
            <a:r>
              <a:rPr lang="en" sz="4000" b="1" dirty="0">
                <a:solidFill>
                  <a:srgbClr val="000000"/>
                </a:solidFill>
                <a:latin typeface="Barlow ExtraBold"/>
                <a:ea typeface="Open Sans"/>
                <a:cs typeface="Poppins"/>
              </a:rPr>
              <a:t>W.O.W. - A Conflict Resolution Tool</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10" name="Table 9">
            <a:extLst>
              <a:ext uri="{FF2B5EF4-FFF2-40B4-BE49-F238E27FC236}">
                <a16:creationId xmlns:a16="http://schemas.microsoft.com/office/drawing/2014/main" id="{3704BFA9-4B41-34C6-69B6-BA81DC703800}"/>
              </a:ext>
            </a:extLst>
          </p:cNvPr>
          <p:cNvGraphicFramePr>
            <a:graphicFrameLocks noGrp="1"/>
          </p:cNvGraphicFramePr>
          <p:nvPr>
            <p:extLst>
              <p:ext uri="{D42A27DB-BD31-4B8C-83A1-F6EECF244321}">
                <p14:modId xmlns:p14="http://schemas.microsoft.com/office/powerpoint/2010/main" val="3526750391"/>
              </p:ext>
            </p:extLst>
          </p:nvPr>
        </p:nvGraphicFramePr>
        <p:xfrm>
          <a:off x="374904" y="859536"/>
          <a:ext cx="8558822" cy="2075687"/>
        </p:xfrm>
        <a:graphic>
          <a:graphicData uri="http://schemas.openxmlformats.org/drawingml/2006/table">
            <a:tbl>
              <a:tblPr firstRow="1" bandRow="1">
                <a:tableStyleId>{636C9652-D626-4EBA-8271-5768EE83712B}</a:tableStyleId>
              </a:tblPr>
              <a:tblGrid>
                <a:gridCol w="1188718">
                  <a:extLst>
                    <a:ext uri="{9D8B030D-6E8A-4147-A177-3AD203B41FA5}">
                      <a16:colId xmlns:a16="http://schemas.microsoft.com/office/drawing/2014/main" val="3624860063"/>
                    </a:ext>
                  </a:extLst>
                </a:gridCol>
                <a:gridCol w="2633472">
                  <a:extLst>
                    <a:ext uri="{9D8B030D-6E8A-4147-A177-3AD203B41FA5}">
                      <a16:colId xmlns:a16="http://schemas.microsoft.com/office/drawing/2014/main" val="2804179160"/>
                    </a:ext>
                  </a:extLst>
                </a:gridCol>
                <a:gridCol w="4736632">
                  <a:extLst>
                    <a:ext uri="{9D8B030D-6E8A-4147-A177-3AD203B41FA5}">
                      <a16:colId xmlns:a16="http://schemas.microsoft.com/office/drawing/2014/main" val="3765224128"/>
                    </a:ext>
                  </a:extLst>
                </a:gridCol>
              </a:tblGrid>
              <a:tr h="640079">
                <a:tc>
                  <a:txBody>
                    <a:bodyPr/>
                    <a:lstStyle/>
                    <a:p>
                      <a:r>
                        <a:rPr lang="en-US" sz="2400" b="1"/>
                        <a:t>W</a:t>
                      </a:r>
                      <a:r>
                        <a:rPr lang="en-US" sz="1200"/>
                        <a:t>hat's Up?</a:t>
                      </a:r>
                    </a:p>
                  </a:txBody>
                  <a:tcPr/>
                </a:tc>
                <a:tc>
                  <a:txBody>
                    <a:bodyPr/>
                    <a:lstStyle/>
                    <a:p>
                      <a:r>
                        <a:rPr lang="en-US" sz="1200"/>
                        <a:t>What happened?</a:t>
                      </a:r>
                    </a:p>
                  </a:txBody>
                  <a:tcPr anchor="ctr"/>
                </a:tc>
                <a:tc>
                  <a:txBody>
                    <a:bodyPr/>
                    <a:lstStyle/>
                    <a:p>
                      <a:r>
                        <a:rPr lang="en-US" sz="1200" dirty="0"/>
                        <a:t>Each participant gets a chance to share their vision of the conflict. Try to clarify both the facts of what occurred, and the feeling of the individual involved.</a:t>
                      </a:r>
                    </a:p>
                  </a:txBody>
                  <a:tcPr/>
                </a:tc>
                <a:extLst>
                  <a:ext uri="{0D108BD9-81ED-4DB2-BD59-A6C34878D82A}">
                    <a16:rowId xmlns:a16="http://schemas.microsoft.com/office/drawing/2014/main" val="796935653"/>
                  </a:ext>
                </a:extLst>
              </a:tr>
              <a:tr h="612647">
                <a:tc>
                  <a:txBody>
                    <a:bodyPr/>
                    <a:lstStyle/>
                    <a:p>
                      <a:r>
                        <a:rPr lang="en-US" sz="2400" b="1"/>
                        <a:t>O</a:t>
                      </a:r>
                      <a:r>
                        <a:rPr lang="en-US" sz="1200"/>
                        <a:t>wn Up!</a:t>
                      </a:r>
                    </a:p>
                  </a:txBody>
                  <a:tcPr/>
                </a:tc>
                <a:tc>
                  <a:txBody>
                    <a:bodyPr/>
                    <a:lstStyle/>
                    <a:p>
                      <a:r>
                        <a:rPr lang="en-US" sz="1200"/>
                        <a:t>What could you have done differently?</a:t>
                      </a:r>
                    </a:p>
                  </a:txBody>
                  <a:tcPr/>
                </a:tc>
                <a:tc>
                  <a:txBody>
                    <a:bodyPr/>
                    <a:lstStyle/>
                    <a:p>
                      <a:r>
                        <a:rPr lang="en-US" sz="1200" dirty="0"/>
                        <a:t>Give each individual a turn so share how they contributed to the conflict.</a:t>
                      </a:r>
                    </a:p>
                  </a:txBody>
                  <a:tcPr/>
                </a:tc>
                <a:extLst>
                  <a:ext uri="{0D108BD9-81ED-4DB2-BD59-A6C34878D82A}">
                    <a16:rowId xmlns:a16="http://schemas.microsoft.com/office/drawing/2014/main" val="1021458081"/>
                  </a:ext>
                </a:extLst>
              </a:tr>
              <a:tr h="305011">
                <a:tc>
                  <a:txBody>
                    <a:bodyPr/>
                    <a:lstStyle/>
                    <a:p>
                      <a:r>
                        <a:rPr lang="en-US" sz="2400" b="1"/>
                        <a:t>W</a:t>
                      </a:r>
                      <a:r>
                        <a:rPr lang="en-US" sz="1200"/>
                        <a:t>hat Now?</a:t>
                      </a:r>
                    </a:p>
                  </a:txBody>
                  <a:tcPr/>
                </a:tc>
                <a:tc>
                  <a:txBody>
                    <a:bodyPr/>
                    <a:lstStyle/>
                    <a:p>
                      <a:r>
                        <a:rPr lang="en-US" sz="1200"/>
                        <a:t>What is our plan for avoiding this conflict in the future? What will happen the next time a conflict like this occurs </a:t>
                      </a:r>
                    </a:p>
                  </a:txBody>
                  <a:tcPr/>
                </a:tc>
                <a:tc>
                  <a:txBody>
                    <a:bodyPr/>
                    <a:lstStyle/>
                    <a:p>
                      <a:r>
                        <a:rPr lang="en-US" sz="1200" dirty="0"/>
                        <a:t>Brainstorm solutions and future consequences. It may be helpful to capture this part of the conversation in writing (Behavior Tracker). Make sure the plan is a realistic solution.</a:t>
                      </a:r>
                    </a:p>
                  </a:txBody>
                  <a:tcPr/>
                </a:tc>
                <a:extLst>
                  <a:ext uri="{0D108BD9-81ED-4DB2-BD59-A6C34878D82A}">
                    <a16:rowId xmlns:a16="http://schemas.microsoft.com/office/drawing/2014/main" val="384145682"/>
                  </a:ext>
                </a:extLst>
              </a:tr>
            </a:tbl>
          </a:graphicData>
        </a:graphic>
      </p:graphicFrame>
      <p:sp>
        <p:nvSpPr>
          <p:cNvPr id="2" name="TextBox 1">
            <a:extLst>
              <a:ext uri="{FF2B5EF4-FFF2-40B4-BE49-F238E27FC236}">
                <a16:creationId xmlns:a16="http://schemas.microsoft.com/office/drawing/2014/main" id="{8190F631-0C9A-0CAE-7FB8-E1815EEC0CB9}"/>
              </a:ext>
            </a:extLst>
          </p:cNvPr>
          <p:cNvSpPr txBox="1"/>
          <p:nvPr/>
        </p:nvSpPr>
        <p:spPr>
          <a:xfrm>
            <a:off x="374904" y="3039627"/>
            <a:ext cx="856017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Keep in mind:</a:t>
            </a:r>
          </a:p>
          <a:p>
            <a:pPr marL="342900" indent="-342900">
              <a:buAutoNum type="arabicPeriod"/>
            </a:pPr>
            <a:r>
              <a:rPr lang="en-US" dirty="0"/>
              <a:t>If the plan doesn't work, make another;</a:t>
            </a:r>
          </a:p>
          <a:p>
            <a:pPr marL="342900" indent="-342900">
              <a:buAutoNum type="arabicPeriod"/>
            </a:pPr>
            <a:r>
              <a:rPr lang="en-US" dirty="0"/>
              <a:t>You can always stop the process if the participants are not following the rules;</a:t>
            </a:r>
          </a:p>
          <a:p>
            <a:pPr marL="342900" indent="-342900">
              <a:buAutoNum type="arabicPeriod"/>
            </a:pPr>
            <a:r>
              <a:rPr lang="en-US" dirty="0"/>
              <a:t>You can always say, "you're not ready for this conversation" if they are not ready to fully participant;</a:t>
            </a:r>
          </a:p>
          <a:p>
            <a:pPr marL="342900" indent="-342900">
              <a:buAutoNum type="arabicPeriod"/>
            </a:pPr>
            <a:r>
              <a:rPr lang="en-US" dirty="0"/>
              <a:t>This approach can be used for groups or teams.</a:t>
            </a:r>
          </a:p>
        </p:txBody>
      </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7" name="TextBox 6">
            <a:extLst>
              <a:ext uri="{FF2B5EF4-FFF2-40B4-BE49-F238E27FC236}">
                <a16:creationId xmlns:a16="http://schemas.microsoft.com/office/drawing/2014/main" id="{DC625FB1-7A5F-5A57-6899-7E1290BBB4E7}"/>
              </a:ext>
            </a:extLst>
          </p:cNvPr>
          <p:cNvSpPr txBox="1"/>
          <p:nvPr/>
        </p:nvSpPr>
        <p:spPr>
          <a:xfrm>
            <a:off x="6909683" y="4209178"/>
            <a:ext cx="2024043" cy="246221"/>
          </a:xfrm>
          <a:prstGeom prst="rect">
            <a:avLst/>
          </a:prstGeom>
          <a:noFill/>
        </p:spPr>
        <p:txBody>
          <a:bodyPr wrap="square" rtlCol="0">
            <a:spAutoFit/>
          </a:bodyPr>
          <a:lstStyle/>
          <a:p>
            <a:r>
              <a:rPr lang="en-US" sz="1000" b="1" dirty="0"/>
              <a:t>*WSU/Walla Walla County 4-H*</a:t>
            </a:r>
          </a:p>
        </p:txBody>
      </p:sp>
    </p:spTree>
    <p:extLst>
      <p:ext uri="{BB962C8B-B14F-4D97-AF65-F5344CB8AC3E}">
        <p14:creationId xmlns:p14="http://schemas.microsoft.com/office/powerpoint/2010/main" val="186520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Classroom Management</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8" name="TextBox 7">
            <a:extLst>
              <a:ext uri="{FF2B5EF4-FFF2-40B4-BE49-F238E27FC236}">
                <a16:creationId xmlns:a16="http://schemas.microsoft.com/office/drawing/2014/main" id="{24A0FD39-F997-6714-DF3E-87919E3FA5FD}"/>
              </a:ext>
            </a:extLst>
          </p:cNvPr>
          <p:cNvSpPr txBox="1"/>
          <p:nvPr/>
        </p:nvSpPr>
        <p:spPr>
          <a:xfrm>
            <a:off x="437321" y="882594"/>
            <a:ext cx="8444286" cy="3108543"/>
          </a:xfrm>
          <a:prstGeom prst="rect">
            <a:avLst/>
          </a:prstGeom>
          <a:noFill/>
        </p:spPr>
        <p:txBody>
          <a:bodyPr wrap="square" rtlCol="0">
            <a:spAutoFit/>
          </a:bodyPr>
          <a:lstStyle/>
          <a:p>
            <a:r>
              <a:rPr lang="en-US" sz="1100" b="1" u="sng" dirty="0"/>
              <a:t>Effective Classroom Management is: </a:t>
            </a:r>
          </a:p>
          <a:p>
            <a:r>
              <a:rPr lang="en-US" sz="1000" dirty="0"/>
              <a:t>1. Planned not improvisational </a:t>
            </a:r>
          </a:p>
          <a:p>
            <a:r>
              <a:rPr lang="en-US" sz="1000" dirty="0"/>
              <a:t>2. Preventative rather than simply reactive </a:t>
            </a:r>
          </a:p>
          <a:p>
            <a:r>
              <a:rPr lang="en-US" sz="1000" dirty="0"/>
              <a:t>3. Controlled and organized rather than chaotic </a:t>
            </a:r>
          </a:p>
          <a:p>
            <a:r>
              <a:rPr lang="en-US" sz="1000" dirty="0"/>
              <a:t>4. An opportunity for all students and teachers to experience success</a:t>
            </a:r>
          </a:p>
          <a:p>
            <a:endParaRPr lang="en-US" sz="1000" dirty="0"/>
          </a:p>
          <a:p>
            <a:r>
              <a:rPr lang="en-US" sz="1100" dirty="0"/>
              <a:t>Tips for Arranging the Classroom </a:t>
            </a:r>
          </a:p>
          <a:p>
            <a:pPr marL="228600" indent="-228600">
              <a:buAutoNum type="arabicPeriod"/>
            </a:pPr>
            <a:r>
              <a:rPr lang="en-US" sz="1000" dirty="0"/>
              <a:t>Have extra supplies available at a location in the classroom where students who have forgotten supplies will be able to go without disrupting other students (i.e. a cup of pencils at the center of each table or the back of the classroom). </a:t>
            </a:r>
          </a:p>
          <a:p>
            <a:pPr marL="228600" indent="-228600">
              <a:buAutoNum type="arabicPeriod"/>
            </a:pPr>
            <a:r>
              <a:rPr lang="en-US" sz="1000" dirty="0"/>
              <a:t>Set a good example to your students by providing a neat and organized classroom. </a:t>
            </a:r>
          </a:p>
          <a:p>
            <a:pPr marL="228600" indent="-228600">
              <a:buAutoNum type="arabicPeriod"/>
            </a:pPr>
            <a:r>
              <a:rPr lang="en-US" sz="1000" dirty="0"/>
              <a:t>Make your classroom look attractive. Use plants, bulletin boards, banners, warm colors, or anything to help make your classroom look aesthetically pleasing. </a:t>
            </a:r>
          </a:p>
          <a:p>
            <a:pPr marL="228600" indent="-228600">
              <a:buAutoNum type="arabicPeriod"/>
            </a:pPr>
            <a:r>
              <a:rPr lang="en-US" sz="1000" dirty="0"/>
              <a:t>Structure your classroom as to avoid chaos and promote learning. For instance, do not place a talkative student next to the pencil sharpener because this creates many opportunities for disruptive behavior. </a:t>
            </a:r>
          </a:p>
          <a:p>
            <a:pPr marL="228600" indent="-228600">
              <a:buAutoNum type="arabicPeriod"/>
            </a:pPr>
            <a:r>
              <a:rPr lang="en-US" sz="1000" dirty="0"/>
              <a:t>The teacher should be able to observe all students at all times and be able to see the door from his/her desk. </a:t>
            </a:r>
          </a:p>
          <a:p>
            <a:pPr marL="228600" indent="-228600">
              <a:buAutoNum type="arabicPeriod"/>
            </a:pPr>
            <a:r>
              <a:rPr lang="en-US" sz="1000" dirty="0"/>
              <a:t>Students should be able to see the teacher/presentation area without having to move or turn around. </a:t>
            </a:r>
          </a:p>
          <a:p>
            <a:pPr marL="228600" indent="-228600">
              <a:buAutoNum type="arabicPeriod"/>
            </a:pPr>
            <a:r>
              <a:rPr lang="en-US" sz="1000" dirty="0"/>
              <a:t>Arrange the room as to allow easy movement. </a:t>
            </a:r>
          </a:p>
          <a:p>
            <a:pPr marL="228600" indent="-228600">
              <a:buAutoNum type="arabicPeriod"/>
            </a:pPr>
            <a:r>
              <a:rPr lang="en-US" sz="1000" dirty="0"/>
              <a:t>Main idea: Make your classroom fun, attractive, motivating, &amp; functional. </a:t>
            </a:r>
          </a:p>
          <a:p>
            <a:endParaRPr lang="en-US" dirty="0"/>
          </a:p>
        </p:txBody>
      </p:sp>
    </p:spTree>
    <p:extLst>
      <p:ext uri="{BB962C8B-B14F-4D97-AF65-F5344CB8AC3E}">
        <p14:creationId xmlns:p14="http://schemas.microsoft.com/office/powerpoint/2010/main" val="345050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Classroom Management</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8" name="TextBox 7">
            <a:extLst>
              <a:ext uri="{FF2B5EF4-FFF2-40B4-BE49-F238E27FC236}">
                <a16:creationId xmlns:a16="http://schemas.microsoft.com/office/drawing/2014/main" id="{24A0FD39-F997-6714-DF3E-87919E3FA5FD}"/>
              </a:ext>
            </a:extLst>
          </p:cNvPr>
          <p:cNvSpPr txBox="1"/>
          <p:nvPr/>
        </p:nvSpPr>
        <p:spPr>
          <a:xfrm>
            <a:off x="437321" y="882594"/>
            <a:ext cx="8444286" cy="3108543"/>
          </a:xfrm>
          <a:prstGeom prst="rect">
            <a:avLst/>
          </a:prstGeom>
          <a:noFill/>
        </p:spPr>
        <p:txBody>
          <a:bodyPr wrap="square" rtlCol="0">
            <a:spAutoFit/>
          </a:bodyPr>
          <a:lstStyle/>
          <a:p>
            <a:r>
              <a:rPr lang="en-US" sz="1100" b="1" u="sng" dirty="0"/>
              <a:t>Effective Classroom Management is: </a:t>
            </a:r>
          </a:p>
          <a:p>
            <a:r>
              <a:rPr lang="en-US" sz="1000" dirty="0"/>
              <a:t>1. Planned not improvisational </a:t>
            </a:r>
          </a:p>
          <a:p>
            <a:r>
              <a:rPr lang="en-US" sz="1000" dirty="0"/>
              <a:t>2. Preventative rather than simply reactive </a:t>
            </a:r>
          </a:p>
          <a:p>
            <a:r>
              <a:rPr lang="en-US" sz="1000" dirty="0"/>
              <a:t>3. Controlled and organized rather than chaotic </a:t>
            </a:r>
          </a:p>
          <a:p>
            <a:r>
              <a:rPr lang="en-US" sz="1000" dirty="0"/>
              <a:t>4. An opportunity for all students and teachers to experience success</a:t>
            </a:r>
          </a:p>
          <a:p>
            <a:endParaRPr lang="en-US" sz="1000" dirty="0"/>
          </a:p>
          <a:p>
            <a:r>
              <a:rPr lang="en-US" sz="1100" b="1" dirty="0"/>
              <a:t>Tips for Arranging the Classroom </a:t>
            </a:r>
          </a:p>
          <a:p>
            <a:pPr marL="228600" indent="-228600">
              <a:buAutoNum type="arabicPeriod"/>
            </a:pPr>
            <a:r>
              <a:rPr lang="en-US" sz="1000" dirty="0"/>
              <a:t>Have extra supplies available at a location in the classroom where students who have forgotten supplies will be able to go without disrupting other students (i.e. a cup of pencils at the center of each table or the back of the classroom). </a:t>
            </a:r>
          </a:p>
          <a:p>
            <a:pPr marL="228600" indent="-228600">
              <a:buAutoNum type="arabicPeriod"/>
            </a:pPr>
            <a:r>
              <a:rPr lang="en-US" sz="1000" dirty="0"/>
              <a:t>Set a good example to your students by providing a neat and organized classroom. </a:t>
            </a:r>
          </a:p>
          <a:p>
            <a:pPr marL="228600" indent="-228600">
              <a:buAutoNum type="arabicPeriod"/>
            </a:pPr>
            <a:r>
              <a:rPr lang="en-US" sz="1000" dirty="0"/>
              <a:t>Make your classroom look attractive. Use plants, bulletin boards, banners, warm colors, or anything to help make your classroom look aesthetically pleasing. </a:t>
            </a:r>
          </a:p>
          <a:p>
            <a:pPr marL="228600" indent="-228600">
              <a:buAutoNum type="arabicPeriod"/>
            </a:pPr>
            <a:r>
              <a:rPr lang="en-US" sz="1000" dirty="0"/>
              <a:t>Structure your classroom as to avoid chaos and promote learning. For instance, do not place a talkative student next to the pencil sharpener because this creates many opportunities for disruptive behavior. </a:t>
            </a:r>
          </a:p>
          <a:p>
            <a:pPr marL="228600" indent="-228600">
              <a:buAutoNum type="arabicPeriod"/>
            </a:pPr>
            <a:r>
              <a:rPr lang="en-US" sz="1000" dirty="0"/>
              <a:t>The teacher should be able to observe all students at all times and be able to see the door from his/her desk. </a:t>
            </a:r>
          </a:p>
          <a:p>
            <a:pPr marL="228600" indent="-228600">
              <a:buAutoNum type="arabicPeriod"/>
            </a:pPr>
            <a:r>
              <a:rPr lang="en-US" sz="1000" dirty="0"/>
              <a:t>Students should be able to see the teacher/presentation area without having to move or turn around. </a:t>
            </a:r>
          </a:p>
          <a:p>
            <a:pPr marL="228600" indent="-228600">
              <a:buAutoNum type="arabicPeriod"/>
            </a:pPr>
            <a:r>
              <a:rPr lang="en-US" sz="1000" dirty="0"/>
              <a:t>Arrange the room as to allow easy movement. </a:t>
            </a:r>
          </a:p>
          <a:p>
            <a:pPr marL="228600" indent="-228600">
              <a:buAutoNum type="arabicPeriod"/>
            </a:pPr>
            <a:r>
              <a:rPr lang="en-US" sz="1000" dirty="0"/>
              <a:t>Main idea: Make your classroom fun, attractive, motivating, &amp; functional. </a:t>
            </a:r>
          </a:p>
          <a:p>
            <a:endParaRPr lang="en-US" dirty="0"/>
          </a:p>
        </p:txBody>
      </p:sp>
    </p:spTree>
    <p:extLst>
      <p:ext uri="{BB962C8B-B14F-4D97-AF65-F5344CB8AC3E}">
        <p14:creationId xmlns:p14="http://schemas.microsoft.com/office/powerpoint/2010/main" val="196330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Classroom Management</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8" name="TextBox 7">
            <a:extLst>
              <a:ext uri="{FF2B5EF4-FFF2-40B4-BE49-F238E27FC236}">
                <a16:creationId xmlns:a16="http://schemas.microsoft.com/office/drawing/2014/main" id="{24A0FD39-F997-6714-DF3E-87919E3FA5FD}"/>
              </a:ext>
            </a:extLst>
          </p:cNvPr>
          <p:cNvSpPr txBox="1"/>
          <p:nvPr/>
        </p:nvSpPr>
        <p:spPr>
          <a:xfrm>
            <a:off x="437321" y="882594"/>
            <a:ext cx="8444286" cy="3354765"/>
          </a:xfrm>
          <a:prstGeom prst="rect">
            <a:avLst/>
          </a:prstGeom>
          <a:noFill/>
        </p:spPr>
        <p:txBody>
          <a:bodyPr wrap="square" rtlCol="0">
            <a:spAutoFit/>
          </a:bodyPr>
          <a:lstStyle/>
          <a:p>
            <a:r>
              <a:rPr lang="en-US" sz="1100" b="1" u="sng" dirty="0"/>
              <a:t>Tips for Creating a Positive Classroom Environment </a:t>
            </a:r>
          </a:p>
          <a:p>
            <a:r>
              <a:rPr lang="en-US" sz="1000" dirty="0"/>
              <a:t>1. Use humor. </a:t>
            </a:r>
          </a:p>
          <a:p>
            <a:r>
              <a:rPr lang="en-US" sz="1000" dirty="0"/>
              <a:t>2. Greet students at the doorway and in the halls. </a:t>
            </a:r>
          </a:p>
          <a:p>
            <a:r>
              <a:rPr lang="en-US" sz="1000" dirty="0"/>
              <a:t>3. Show enthusiasm and be animated. </a:t>
            </a:r>
          </a:p>
          <a:p>
            <a:r>
              <a:rPr lang="en-US" sz="1000" dirty="0"/>
              <a:t>4. Provide opportunities for every student to succeed. </a:t>
            </a:r>
          </a:p>
          <a:p>
            <a:r>
              <a:rPr lang="en-US" sz="1000" dirty="0"/>
              <a:t>5. Model good listening skills by paying attention when student speak. </a:t>
            </a:r>
          </a:p>
          <a:p>
            <a:r>
              <a:rPr lang="en-US" sz="1000" dirty="0"/>
              <a:t>6. Create anticipation for lessons or tasks. </a:t>
            </a:r>
          </a:p>
          <a:p>
            <a:r>
              <a:rPr lang="en-US" sz="1000" dirty="0"/>
              <a:t>7. If a particular student is struggling, provide the student with a classroom buddy who is mature and responsible. </a:t>
            </a:r>
          </a:p>
          <a:p>
            <a:r>
              <a:rPr lang="en-US" sz="1000" dirty="0"/>
              <a:t>8. Create classroom rituals and traditions which build a sense of community. </a:t>
            </a:r>
          </a:p>
          <a:p>
            <a:r>
              <a:rPr lang="en-US" sz="1000" dirty="0"/>
              <a:t>9. Encourage parental and community involvement. </a:t>
            </a:r>
          </a:p>
          <a:p>
            <a:endParaRPr lang="en-US" sz="1000" dirty="0"/>
          </a:p>
          <a:p>
            <a:r>
              <a:rPr lang="en-US" sz="1100" b="1" u="sng" dirty="0"/>
              <a:t>Tips for Preventing Misbehavior </a:t>
            </a:r>
          </a:p>
          <a:p>
            <a:pPr marL="228600" indent="-228600">
              <a:buAutoNum type="arabicPeriod"/>
            </a:pPr>
            <a:r>
              <a:rPr lang="en-US" sz="1000" dirty="0"/>
              <a:t>Establish realistic and age appropriate rules and procedures. Center for the Advancement of Mental Health Practices in Schools </a:t>
            </a:r>
          </a:p>
          <a:p>
            <a:pPr marL="228600" indent="-228600">
              <a:buAutoNum type="arabicPeriod"/>
            </a:pPr>
            <a:r>
              <a:rPr lang="en-US" sz="1000" dirty="0"/>
              <a:t>Have discussions with your students about the rationale and purpose of each rule. When appropriate, incorporate student opinions and thoughts into your classroom rules and procedures. </a:t>
            </a:r>
          </a:p>
          <a:p>
            <a:pPr marL="228600" indent="-228600">
              <a:buAutoNum type="arabicPeriod"/>
            </a:pPr>
            <a:r>
              <a:rPr lang="en-US" sz="1000" dirty="0"/>
              <a:t>Walk throughout the classroom during lectures and seat work to provide assistance and monitor behavior. </a:t>
            </a:r>
          </a:p>
          <a:p>
            <a:pPr marL="228600" indent="-228600">
              <a:buAutoNum type="arabicPeriod"/>
            </a:pPr>
            <a:r>
              <a:rPr lang="en-US" sz="1000" dirty="0"/>
              <a:t>Keep class work and assignments separate from behavior issues. </a:t>
            </a:r>
          </a:p>
          <a:p>
            <a:pPr marL="228600" indent="-228600">
              <a:buAutoNum type="arabicPeriod"/>
            </a:pPr>
            <a:r>
              <a:rPr lang="en-US" sz="1000" dirty="0"/>
              <a:t>Carefully plan each class time and have extra plans in case you finish early. </a:t>
            </a:r>
          </a:p>
          <a:p>
            <a:pPr marL="228600" indent="-228600">
              <a:buAutoNum type="arabicPeriod"/>
            </a:pPr>
            <a:r>
              <a:rPr lang="en-US" sz="1000" dirty="0"/>
              <a:t>Have extra activities available for students to do when they are bored or finished with all their work. </a:t>
            </a:r>
          </a:p>
          <a:p>
            <a:pPr marL="228600" indent="-228600">
              <a:buAutoNum type="arabicPeriod"/>
            </a:pPr>
            <a:r>
              <a:rPr lang="en-US" sz="1000" dirty="0"/>
              <a:t>Establish routines for transitions (leaving the room, using the bathroom, etc.) and prepare students for transitions by warning them ahead of time</a:t>
            </a:r>
          </a:p>
        </p:txBody>
      </p:sp>
    </p:spTree>
    <p:extLst>
      <p:ext uri="{BB962C8B-B14F-4D97-AF65-F5344CB8AC3E}">
        <p14:creationId xmlns:p14="http://schemas.microsoft.com/office/powerpoint/2010/main" val="8867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E9ED1489-B806-09DD-60E6-AFAA3E9A6FF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23605853-1101-3A49-5228-EB4E5E23B9CB}"/>
              </a:ext>
            </a:extLst>
          </p:cNvPr>
          <p:cNvSpPr txBox="1">
            <a:spLocks noGrp="1"/>
          </p:cNvSpPr>
          <p:nvPr>
            <p:ph type="title"/>
          </p:nvPr>
        </p:nvSpPr>
        <p:spPr>
          <a:xfrm>
            <a:off x="182063" y="60105"/>
            <a:ext cx="8961937" cy="981516"/>
          </a:xfrm>
          <a:prstGeom prst="rect">
            <a:avLst/>
          </a:prstGeom>
          <a:noFill/>
          <a:ln>
            <a:noFill/>
          </a:ln>
        </p:spPr>
        <p:txBody>
          <a:bodyPr spcFirstLastPara="1" wrap="square" lIns="91425" tIns="91425" rIns="91425" bIns="91425" anchor="t" anchorCtr="0">
            <a:noAutofit/>
          </a:bodyPr>
          <a:lstStyle/>
          <a:p>
            <a:pPr algn="ctr"/>
            <a:r>
              <a:rPr lang="en" sz="3600" b="1" dirty="0">
                <a:solidFill>
                  <a:srgbClr val="000000"/>
                </a:solidFill>
                <a:latin typeface="Barlow ExtraBold"/>
                <a:ea typeface="Open Sans"/>
                <a:cs typeface="Poppins"/>
              </a:rPr>
              <a:t>Classroom Management</a:t>
            </a:r>
          </a:p>
        </p:txBody>
      </p:sp>
      <p:grpSp>
        <p:nvGrpSpPr>
          <p:cNvPr id="6" name="Group 5">
            <a:extLst>
              <a:ext uri="{FF2B5EF4-FFF2-40B4-BE49-F238E27FC236}">
                <a16:creationId xmlns:a16="http://schemas.microsoft.com/office/drawing/2014/main" id="{E6EB72B9-4925-A287-6F21-CC8ADCB6BB15}"/>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A9CC36B4-203C-6BBB-67B2-56BC1AB84EF7}"/>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330436E-DFDA-34EF-B035-257D7F0C7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81F2C99-DEBD-7428-3CF3-83D28086A14E}"/>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3" name="TextBox 12">
            <a:extLst>
              <a:ext uri="{FF2B5EF4-FFF2-40B4-BE49-F238E27FC236}">
                <a16:creationId xmlns:a16="http://schemas.microsoft.com/office/drawing/2014/main" id="{E0E0333E-76DA-2285-9A83-ED77B2A0241A}"/>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8" name="TextBox 7">
            <a:extLst>
              <a:ext uri="{FF2B5EF4-FFF2-40B4-BE49-F238E27FC236}">
                <a16:creationId xmlns:a16="http://schemas.microsoft.com/office/drawing/2014/main" id="{24A0FD39-F997-6714-DF3E-87919E3FA5FD}"/>
              </a:ext>
            </a:extLst>
          </p:cNvPr>
          <p:cNvSpPr txBox="1"/>
          <p:nvPr/>
        </p:nvSpPr>
        <p:spPr>
          <a:xfrm>
            <a:off x="437321" y="882594"/>
            <a:ext cx="8444286" cy="3508653"/>
          </a:xfrm>
          <a:prstGeom prst="rect">
            <a:avLst/>
          </a:prstGeom>
          <a:noFill/>
        </p:spPr>
        <p:txBody>
          <a:bodyPr wrap="square" rtlCol="0">
            <a:spAutoFit/>
          </a:bodyPr>
          <a:lstStyle/>
          <a:p>
            <a:r>
              <a:rPr lang="en-US" sz="1100" b="1" u="sng" dirty="0"/>
              <a:t>Tips for Preventing Misbehavior (Continued.)</a:t>
            </a:r>
          </a:p>
          <a:p>
            <a:r>
              <a:rPr lang="en-US" sz="1000" dirty="0"/>
              <a:t>8. Reinforce and praise appropriate behavior. </a:t>
            </a:r>
          </a:p>
          <a:p>
            <a:r>
              <a:rPr lang="en-US" sz="1000" dirty="0"/>
              <a:t>9. When deciding whether or not to intervene with a behavior, determine if the problem is solely “teacher-owned.” Does the behavior simply annoy you or is it harmful to other students? </a:t>
            </a:r>
          </a:p>
          <a:p>
            <a:r>
              <a:rPr lang="en-US" sz="1000" dirty="0"/>
              <a:t>10. Establish a program that teaches self-discipline and responsibility to students. When appropriate, give students extra duties that will help save you time and teach them responsibility.</a:t>
            </a:r>
          </a:p>
          <a:p>
            <a:endParaRPr lang="en-US" sz="1000" dirty="0"/>
          </a:p>
          <a:p>
            <a:r>
              <a:rPr lang="en-US" sz="1100" b="1" u="sng" dirty="0"/>
              <a:t>Tips for handling student discipline situations </a:t>
            </a:r>
          </a:p>
          <a:p>
            <a:r>
              <a:rPr lang="en-US" sz="1000" dirty="0"/>
              <a:t>1. REMAIN CALM AND COMPOSED! </a:t>
            </a:r>
          </a:p>
          <a:p>
            <a:r>
              <a:rPr lang="en-US" sz="1000" dirty="0"/>
              <a:t>2. When correcting misbehavior, communicate in the most private, respectful, and positive manner. </a:t>
            </a:r>
          </a:p>
          <a:p>
            <a:r>
              <a:rPr lang="en-US" sz="1000" dirty="0"/>
              <a:t>3. Make all discipline decisions after the “heat of the moment.” </a:t>
            </a:r>
          </a:p>
          <a:p>
            <a:r>
              <a:rPr lang="en-US" sz="1000" dirty="0"/>
              <a:t>4. Use appropriate humor to de-escalate conflict situations. </a:t>
            </a:r>
          </a:p>
          <a:p>
            <a:r>
              <a:rPr lang="en-US" sz="1000" dirty="0"/>
              <a:t>5. When you feel as if you or your student is too emotional to handle a particular situation, suggest postponing the discussion until both are prepared to talk it out. </a:t>
            </a:r>
          </a:p>
          <a:p>
            <a:r>
              <a:rPr lang="en-US" sz="1000" dirty="0"/>
              <a:t>6. Instead of blaming, use I-messages to explain why the behavior was disruptive. Instead of saying “You’re disruptive” try saying “I lose my concentration when you are talking in class.” This helps to avoid an angry retaliation. </a:t>
            </a:r>
          </a:p>
          <a:p>
            <a:r>
              <a:rPr lang="en-US" sz="1000" dirty="0"/>
              <a:t>7. Use positive self-talk to reduce stress and help to remain control. Mentally say things such as “remain calm,” “I’m doing a good job at handling this situation.” </a:t>
            </a:r>
          </a:p>
          <a:p>
            <a:r>
              <a:rPr lang="en-US" sz="1000" dirty="0"/>
              <a:t>8. Attempt to de-escalate situation by providing distractions. These distractions give people the opportunity to cool off. </a:t>
            </a:r>
          </a:p>
          <a:p>
            <a:r>
              <a:rPr lang="en-US" sz="1000" dirty="0"/>
              <a:t>9. Exaggerate issues to help students put the situation in perspective. </a:t>
            </a:r>
          </a:p>
          <a:p>
            <a:r>
              <a:rPr lang="en-US" sz="1000" dirty="0"/>
              <a:t>10. Use stress management techniques such as deep breathing or repeatedly tensing and relaxing your muscles. </a:t>
            </a:r>
          </a:p>
          <a:p>
            <a:r>
              <a:rPr lang="en-US" sz="1000" dirty="0"/>
              <a:t>11. Address only student behavior rather than personal traits.</a:t>
            </a:r>
          </a:p>
        </p:txBody>
      </p:sp>
    </p:spTree>
    <p:extLst>
      <p:ext uri="{BB962C8B-B14F-4D97-AF65-F5344CB8AC3E}">
        <p14:creationId xmlns:p14="http://schemas.microsoft.com/office/powerpoint/2010/main" val="405775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27147" y="148405"/>
            <a:ext cx="5331999" cy="572700"/>
          </a:xfrm>
          <a:prstGeom prst="rect">
            <a:avLst/>
          </a:prstGeom>
        </p:spPr>
        <p:txBody>
          <a:bodyPr spcFirstLastPara="1" wrap="square" lIns="91425" tIns="91425" rIns="91425" bIns="91425" anchor="t" anchorCtr="0">
            <a:noAutofit/>
          </a:bodyPr>
          <a:lstStyle/>
          <a:p>
            <a:r>
              <a:rPr lang="en" sz="2700" b="1" dirty="0">
                <a:solidFill>
                  <a:srgbClr val="000000"/>
                </a:solidFill>
                <a:ea typeface="Open Sans"/>
              </a:rPr>
              <a:t>Afterschool 2024-25</a:t>
            </a:r>
            <a:endParaRPr lang="en-US" dirty="0"/>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2" name="Table 1">
            <a:extLst>
              <a:ext uri="{FF2B5EF4-FFF2-40B4-BE49-F238E27FC236}">
                <a16:creationId xmlns:a16="http://schemas.microsoft.com/office/drawing/2014/main" id="{57C254ED-C1C9-0DAA-AA0D-F1C49C871F19}"/>
              </a:ext>
            </a:extLst>
          </p:cNvPr>
          <p:cNvGraphicFramePr>
            <a:graphicFrameLocks noGrp="1"/>
          </p:cNvGraphicFramePr>
          <p:nvPr>
            <p:extLst>
              <p:ext uri="{D42A27DB-BD31-4B8C-83A1-F6EECF244321}">
                <p14:modId xmlns:p14="http://schemas.microsoft.com/office/powerpoint/2010/main" val="3303610145"/>
              </p:ext>
            </p:extLst>
          </p:nvPr>
        </p:nvGraphicFramePr>
        <p:xfrm>
          <a:off x="265136" y="722672"/>
          <a:ext cx="8587893" cy="3532877"/>
        </p:xfrm>
        <a:graphic>
          <a:graphicData uri="http://schemas.openxmlformats.org/drawingml/2006/table">
            <a:tbl>
              <a:tblPr firstRow="1" bandRow="1">
                <a:tableStyleId>{636C9652-D626-4EBA-8271-5768EE83712B}</a:tableStyleId>
              </a:tblPr>
              <a:tblGrid>
                <a:gridCol w="2092121">
                  <a:extLst>
                    <a:ext uri="{9D8B030D-6E8A-4147-A177-3AD203B41FA5}">
                      <a16:colId xmlns:a16="http://schemas.microsoft.com/office/drawing/2014/main" val="2119750129"/>
                    </a:ext>
                  </a:extLst>
                </a:gridCol>
                <a:gridCol w="1605863">
                  <a:extLst>
                    <a:ext uri="{9D8B030D-6E8A-4147-A177-3AD203B41FA5}">
                      <a16:colId xmlns:a16="http://schemas.microsoft.com/office/drawing/2014/main" val="3524330977"/>
                    </a:ext>
                  </a:extLst>
                </a:gridCol>
                <a:gridCol w="1735789">
                  <a:extLst>
                    <a:ext uri="{9D8B030D-6E8A-4147-A177-3AD203B41FA5}">
                      <a16:colId xmlns:a16="http://schemas.microsoft.com/office/drawing/2014/main" val="3488524879"/>
                    </a:ext>
                  </a:extLst>
                </a:gridCol>
                <a:gridCol w="1706310">
                  <a:extLst>
                    <a:ext uri="{9D8B030D-6E8A-4147-A177-3AD203B41FA5}">
                      <a16:colId xmlns:a16="http://schemas.microsoft.com/office/drawing/2014/main" val="3263466368"/>
                    </a:ext>
                  </a:extLst>
                </a:gridCol>
                <a:gridCol w="1447810">
                  <a:extLst>
                    <a:ext uri="{9D8B030D-6E8A-4147-A177-3AD203B41FA5}">
                      <a16:colId xmlns:a16="http://schemas.microsoft.com/office/drawing/2014/main" val="466044362"/>
                    </a:ext>
                  </a:extLst>
                </a:gridCol>
              </a:tblGrid>
              <a:tr h="332477">
                <a:tc>
                  <a:txBody>
                    <a:bodyPr/>
                    <a:lstStyle/>
                    <a:p>
                      <a:pPr lvl="1" algn="ctr"/>
                      <a:r>
                        <a:rPr lang="en-US" sz="1200" b="1">
                          <a:solidFill>
                            <a:schemeClr val="bg1"/>
                          </a:solidFill>
                          <a:latin typeface="Barlow ExtraBold"/>
                        </a:rPr>
                        <a:t>MONDAY</a:t>
                      </a:r>
                    </a:p>
                  </a:txBody>
                  <a:tcPr>
                    <a:solidFill>
                      <a:srgbClr val="FF4611"/>
                    </a:solidFill>
                  </a:tcPr>
                </a:tc>
                <a:tc>
                  <a:txBody>
                    <a:bodyPr/>
                    <a:lstStyle/>
                    <a:p>
                      <a:pPr algn="ctr"/>
                      <a:r>
                        <a:rPr lang="en-US" sz="1200" b="1" dirty="0">
                          <a:solidFill>
                            <a:schemeClr val="bg1"/>
                          </a:solidFill>
                          <a:latin typeface="Barlow ExtraBold"/>
                        </a:rPr>
                        <a:t>TUESDAY</a:t>
                      </a:r>
                    </a:p>
                  </a:txBody>
                  <a:tcPr>
                    <a:solidFill>
                      <a:srgbClr val="FF4611"/>
                    </a:solidFill>
                  </a:tcPr>
                </a:tc>
                <a:tc>
                  <a:txBody>
                    <a:bodyPr/>
                    <a:lstStyle/>
                    <a:p>
                      <a:pPr algn="ctr"/>
                      <a:r>
                        <a:rPr lang="en-US" sz="1200" b="1">
                          <a:solidFill>
                            <a:schemeClr val="bg1"/>
                          </a:solidFill>
                          <a:latin typeface="Barlow ExtraBold"/>
                        </a:rPr>
                        <a:t>WEDNESDAY</a:t>
                      </a:r>
                    </a:p>
                  </a:txBody>
                  <a:tcPr>
                    <a:solidFill>
                      <a:srgbClr val="FF4611"/>
                    </a:solidFill>
                  </a:tcPr>
                </a:tc>
                <a:tc>
                  <a:txBody>
                    <a:bodyPr/>
                    <a:lstStyle/>
                    <a:p>
                      <a:pPr lvl="0" algn="ctr">
                        <a:buNone/>
                      </a:pPr>
                      <a:r>
                        <a:rPr lang="en-US" sz="1200" b="1">
                          <a:solidFill>
                            <a:schemeClr val="bg1"/>
                          </a:solidFill>
                          <a:latin typeface="Barlow ExtraBold"/>
                        </a:rPr>
                        <a:t>THURSDAY</a:t>
                      </a:r>
                    </a:p>
                  </a:txBody>
                  <a:tcPr>
                    <a:solidFill>
                      <a:srgbClr val="FF4611"/>
                    </a:solidFill>
                  </a:tcPr>
                </a:tc>
                <a:tc>
                  <a:txBody>
                    <a:bodyPr/>
                    <a:lstStyle/>
                    <a:p>
                      <a:pPr algn="ctr"/>
                      <a:r>
                        <a:rPr lang="en-US" sz="1200" b="1">
                          <a:solidFill>
                            <a:schemeClr val="bg1"/>
                          </a:solidFill>
                          <a:latin typeface="Barlow ExtraBold"/>
                        </a:rPr>
                        <a:t>FRIDAY</a:t>
                      </a:r>
                    </a:p>
                  </a:txBody>
                  <a:tcPr>
                    <a:solidFill>
                      <a:srgbClr val="FF4611"/>
                    </a:solidFill>
                  </a:tcPr>
                </a:tc>
                <a:extLst>
                  <a:ext uri="{0D108BD9-81ED-4DB2-BD59-A6C34878D82A}">
                    <a16:rowId xmlns:a16="http://schemas.microsoft.com/office/drawing/2014/main" val="3901276267"/>
                  </a:ext>
                </a:extLst>
              </a:tr>
              <a:tr h="425893">
                <a:tc>
                  <a:txBody>
                    <a:bodyPr/>
                    <a:lstStyle/>
                    <a:p>
                      <a:r>
                        <a:rPr lang="en-US" sz="1200" dirty="0"/>
                        <a:t>Arrival/Supper</a:t>
                      </a:r>
                    </a:p>
                    <a:p>
                      <a:r>
                        <a:rPr lang="en-US" sz="1200" dirty="0"/>
                        <a:t>2:40pm-3:00pm</a:t>
                      </a:r>
                    </a:p>
                  </a:txBody>
                  <a:tcPr/>
                </a:tc>
                <a:tc>
                  <a:txBody>
                    <a:bodyPr/>
                    <a:lstStyle/>
                    <a:p>
                      <a:r>
                        <a:rPr lang="en-US" sz="1200" dirty="0"/>
                        <a:t>Arrival/Supper</a:t>
                      </a:r>
                    </a:p>
                    <a:p>
                      <a:r>
                        <a:rPr lang="en-US" sz="1200" dirty="0"/>
                        <a:t>2:40pm-3:00pm</a:t>
                      </a:r>
                    </a:p>
                  </a:txBody>
                  <a:tcPr/>
                </a:tc>
                <a:tc>
                  <a:txBody>
                    <a:bodyPr/>
                    <a:lstStyle/>
                    <a:p>
                      <a:r>
                        <a:rPr lang="en-US" sz="1200" dirty="0"/>
                        <a:t>Arrival/Supper</a:t>
                      </a:r>
                    </a:p>
                    <a:p>
                      <a:r>
                        <a:rPr lang="en-US" sz="1200" dirty="0"/>
                        <a:t>2:40pm-3:00pm</a:t>
                      </a:r>
                    </a:p>
                  </a:txBody>
                  <a:tcPr/>
                </a:tc>
                <a:tc>
                  <a:txBody>
                    <a:bodyPr/>
                    <a:lstStyle/>
                    <a:p>
                      <a:r>
                        <a:rPr lang="en-US" sz="1200" dirty="0"/>
                        <a:t>Arrival/Supper</a:t>
                      </a:r>
                    </a:p>
                    <a:p>
                      <a:r>
                        <a:rPr lang="en-US" sz="1200" dirty="0"/>
                        <a:t>2:40pm-3:00pm</a:t>
                      </a:r>
                    </a:p>
                  </a:txBody>
                  <a:tcPr/>
                </a:tc>
                <a:tc>
                  <a:txBody>
                    <a:bodyPr/>
                    <a:lstStyle/>
                    <a:p>
                      <a:r>
                        <a:rPr lang="en-US" sz="1200" dirty="0"/>
                        <a:t>Arrival/Supper</a:t>
                      </a:r>
                    </a:p>
                    <a:p>
                      <a:r>
                        <a:rPr lang="en-US" sz="1200" dirty="0"/>
                        <a:t>2:40pm-3:00pm</a:t>
                      </a:r>
                    </a:p>
                  </a:txBody>
                  <a:tcPr/>
                </a:tc>
                <a:extLst>
                  <a:ext uri="{0D108BD9-81ED-4DB2-BD59-A6C34878D82A}">
                    <a16:rowId xmlns:a16="http://schemas.microsoft.com/office/drawing/2014/main" val="133379207"/>
                  </a:ext>
                </a:extLst>
              </a:tr>
              <a:tr h="425893">
                <a:tc>
                  <a:txBody>
                    <a:bodyPr/>
                    <a:lstStyle/>
                    <a:p>
                      <a:r>
                        <a:rPr lang="en-US" sz="1200" dirty="0"/>
                        <a:t>Activity Block #1</a:t>
                      </a:r>
                      <a:br>
                        <a:rPr lang="en-US" sz="1200" dirty="0"/>
                      </a:br>
                      <a:r>
                        <a:rPr lang="en-US" sz="1200" dirty="0"/>
                        <a:t>3:00pm-4:30pm</a:t>
                      </a:r>
                    </a:p>
                  </a:txBody>
                  <a:tcPr/>
                </a:tc>
                <a:tc>
                  <a:txBody>
                    <a:bodyPr/>
                    <a:lstStyle/>
                    <a:p>
                      <a:r>
                        <a:rPr lang="en-US" sz="1200" dirty="0"/>
                        <a:t>Activity Block #1</a:t>
                      </a:r>
                      <a:br>
                        <a:rPr lang="en-US" sz="1200" dirty="0"/>
                      </a:br>
                      <a:r>
                        <a:rPr lang="en-US" sz="1200" dirty="0"/>
                        <a:t>3:00pm-4:30pm</a:t>
                      </a:r>
                    </a:p>
                  </a:txBody>
                  <a:tcPr/>
                </a:tc>
                <a:tc>
                  <a:txBody>
                    <a:bodyPr/>
                    <a:lstStyle/>
                    <a:p>
                      <a:r>
                        <a:rPr lang="en-US" sz="1200" dirty="0"/>
                        <a:t>Activity Block #1</a:t>
                      </a:r>
                      <a:br>
                        <a:rPr lang="en-US" sz="1200" dirty="0"/>
                      </a:br>
                      <a:r>
                        <a:rPr lang="en-US" sz="1200" dirty="0"/>
                        <a:t>3:00pm-4:30pm</a:t>
                      </a:r>
                    </a:p>
                  </a:txBody>
                  <a:tcPr/>
                </a:tc>
                <a:tc>
                  <a:txBody>
                    <a:bodyPr/>
                    <a:lstStyle/>
                    <a:p>
                      <a:r>
                        <a:rPr lang="en-US" sz="1200" dirty="0"/>
                        <a:t>Activity Block #1</a:t>
                      </a:r>
                      <a:br>
                        <a:rPr lang="en-US" sz="1200" dirty="0"/>
                      </a:br>
                      <a:r>
                        <a:rPr lang="en-US" sz="1200" dirty="0"/>
                        <a:t>3:00pm-4:30pm</a:t>
                      </a:r>
                    </a:p>
                  </a:txBody>
                  <a:tcPr/>
                </a:tc>
                <a:tc>
                  <a:txBody>
                    <a:bodyPr/>
                    <a:lstStyle/>
                    <a:p>
                      <a:r>
                        <a:rPr lang="en-US" sz="1200" dirty="0"/>
                        <a:t>Flag Football</a:t>
                      </a:r>
                    </a:p>
                    <a:p>
                      <a:r>
                        <a:rPr lang="en-US" sz="1200" dirty="0"/>
                        <a:t>3:00pm-4:30pm</a:t>
                      </a:r>
                    </a:p>
                  </a:txBody>
                  <a:tcPr/>
                </a:tc>
                <a:extLst>
                  <a:ext uri="{0D108BD9-81ED-4DB2-BD59-A6C34878D82A}">
                    <a16:rowId xmlns:a16="http://schemas.microsoft.com/office/drawing/2014/main" val="1601716712"/>
                  </a:ext>
                </a:extLst>
              </a:tr>
              <a:tr h="425893">
                <a:tc>
                  <a:txBody>
                    <a:bodyPr/>
                    <a:lstStyle/>
                    <a:p>
                      <a:r>
                        <a:rPr lang="en-US" sz="1200" dirty="0"/>
                        <a:t>Activity Block #2</a:t>
                      </a:r>
                      <a:br>
                        <a:rPr lang="en-US" sz="1200" dirty="0"/>
                      </a:br>
                      <a:r>
                        <a:rPr lang="en-US" sz="1200" dirty="0"/>
                        <a:t>3:00pm-4:30pm</a:t>
                      </a:r>
                    </a:p>
                  </a:txBody>
                  <a:tcPr/>
                </a:tc>
                <a:tc>
                  <a:txBody>
                    <a:bodyPr/>
                    <a:lstStyle/>
                    <a:p>
                      <a:r>
                        <a:rPr lang="en-US" sz="1200" dirty="0"/>
                        <a:t>Activity Block #2</a:t>
                      </a:r>
                      <a:br>
                        <a:rPr lang="en-US" sz="1200" dirty="0"/>
                      </a:br>
                      <a:r>
                        <a:rPr lang="en-US" sz="1200" dirty="0"/>
                        <a:t>3:00pm-4:30pm</a:t>
                      </a:r>
                    </a:p>
                  </a:txBody>
                  <a:tcPr/>
                </a:tc>
                <a:tc>
                  <a:txBody>
                    <a:bodyPr/>
                    <a:lstStyle/>
                    <a:p>
                      <a:r>
                        <a:rPr lang="en-US" sz="1200" dirty="0"/>
                        <a:t>Activity Block #2</a:t>
                      </a:r>
                      <a:br>
                        <a:rPr lang="en-US" sz="1200" dirty="0"/>
                      </a:br>
                      <a:r>
                        <a:rPr lang="en-US" sz="1200" dirty="0"/>
                        <a:t>3:00pm-4:30pm</a:t>
                      </a:r>
                    </a:p>
                  </a:txBody>
                  <a:tcPr/>
                </a:tc>
                <a:tc>
                  <a:txBody>
                    <a:bodyPr/>
                    <a:lstStyle/>
                    <a:p>
                      <a:r>
                        <a:rPr lang="en-US" sz="1200" dirty="0"/>
                        <a:t>Activity Block #2</a:t>
                      </a:r>
                      <a:br>
                        <a:rPr lang="en-US" sz="1200" dirty="0"/>
                      </a:br>
                      <a:r>
                        <a:rPr lang="en-US" sz="1200" dirty="0"/>
                        <a:t>3:00pm-4:30pm</a:t>
                      </a:r>
                    </a:p>
                  </a:txBody>
                  <a:tcPr/>
                </a:tc>
                <a:tc>
                  <a:txBody>
                    <a:bodyPr/>
                    <a:lstStyle/>
                    <a:p>
                      <a:r>
                        <a:rPr lang="en-US" sz="1200" dirty="0"/>
                        <a:t>Video Games</a:t>
                      </a:r>
                    </a:p>
                    <a:p>
                      <a:r>
                        <a:rPr lang="en-US" sz="1200" dirty="0"/>
                        <a:t>3:00pm-4:30pm</a:t>
                      </a:r>
                    </a:p>
                  </a:txBody>
                  <a:tcPr/>
                </a:tc>
                <a:extLst>
                  <a:ext uri="{0D108BD9-81ED-4DB2-BD59-A6C34878D82A}">
                    <a16:rowId xmlns:a16="http://schemas.microsoft.com/office/drawing/2014/main" val="4288742797"/>
                  </a:ext>
                </a:extLst>
              </a:tr>
              <a:tr h="425893">
                <a:tc>
                  <a:txBody>
                    <a:bodyPr/>
                    <a:lstStyle/>
                    <a:p>
                      <a:r>
                        <a:rPr lang="en-US" sz="1200" dirty="0"/>
                        <a:t>Activity Block #3</a:t>
                      </a:r>
                      <a:br>
                        <a:rPr lang="en-US" sz="1200" dirty="0"/>
                      </a:br>
                      <a:r>
                        <a:rPr lang="en-US" sz="1200" dirty="0"/>
                        <a:t>3:00pm-4:30pm</a:t>
                      </a:r>
                    </a:p>
                  </a:txBody>
                  <a:tcPr/>
                </a:tc>
                <a:tc>
                  <a:txBody>
                    <a:bodyPr/>
                    <a:lstStyle/>
                    <a:p>
                      <a:r>
                        <a:rPr lang="en-US" sz="1200" dirty="0"/>
                        <a:t>Activity Block #3</a:t>
                      </a:r>
                      <a:br>
                        <a:rPr lang="en-US" sz="1200" dirty="0"/>
                      </a:br>
                      <a:r>
                        <a:rPr lang="en-US" sz="1200" dirty="0"/>
                        <a:t>3:00pm-4:30pm</a:t>
                      </a:r>
                    </a:p>
                  </a:txBody>
                  <a:tcPr/>
                </a:tc>
                <a:tc>
                  <a:txBody>
                    <a:bodyPr/>
                    <a:lstStyle/>
                    <a:p>
                      <a:r>
                        <a:rPr lang="en-US" sz="1200" dirty="0"/>
                        <a:t>Activity Block #3</a:t>
                      </a:r>
                      <a:br>
                        <a:rPr lang="en-US" sz="1200" dirty="0"/>
                      </a:br>
                      <a:r>
                        <a:rPr lang="en-US" sz="1200" dirty="0"/>
                        <a:t>3:00pm-4:30pm</a:t>
                      </a:r>
                    </a:p>
                  </a:txBody>
                  <a:tcPr/>
                </a:tc>
                <a:tc>
                  <a:txBody>
                    <a:bodyPr/>
                    <a:lstStyle/>
                    <a:p>
                      <a:r>
                        <a:rPr lang="en-US" sz="1200" dirty="0"/>
                        <a:t>Activity Block #3</a:t>
                      </a:r>
                      <a:br>
                        <a:rPr lang="en-US" sz="1200" dirty="0"/>
                      </a:br>
                      <a:r>
                        <a:rPr lang="en-US" sz="1200" dirty="0"/>
                        <a:t>3:00pm-4:30pm</a:t>
                      </a:r>
                    </a:p>
                  </a:txBody>
                  <a:tcPr/>
                </a:tc>
                <a:tc>
                  <a:txBody>
                    <a:bodyPr/>
                    <a:lstStyle/>
                    <a:p>
                      <a:r>
                        <a:rPr lang="en-US" sz="1200" dirty="0"/>
                        <a:t>Movie Night </a:t>
                      </a:r>
                    </a:p>
                    <a:p>
                      <a:r>
                        <a:rPr lang="en-US" sz="1200" dirty="0"/>
                        <a:t>3:00pm-4:30pm</a:t>
                      </a:r>
                    </a:p>
                  </a:txBody>
                  <a:tcPr/>
                </a:tc>
                <a:extLst>
                  <a:ext uri="{0D108BD9-81ED-4DB2-BD59-A6C34878D82A}">
                    <a16:rowId xmlns:a16="http://schemas.microsoft.com/office/drawing/2014/main" val="2785816023"/>
                  </a:ext>
                </a:extLst>
              </a:tr>
              <a:tr h="425893">
                <a:tc>
                  <a:txBody>
                    <a:bodyPr/>
                    <a:lstStyle/>
                    <a:p>
                      <a:r>
                        <a:rPr lang="en-US" sz="1200" dirty="0"/>
                        <a:t>Activity Block #4</a:t>
                      </a:r>
                      <a:br>
                        <a:rPr lang="en-US" sz="1200" dirty="0"/>
                      </a:br>
                      <a:r>
                        <a:rPr lang="en-US" sz="1200" dirty="0"/>
                        <a:t>3:00pm-4:30pm</a:t>
                      </a:r>
                    </a:p>
                  </a:txBody>
                  <a:tcPr/>
                </a:tc>
                <a:tc>
                  <a:txBody>
                    <a:bodyPr/>
                    <a:lstStyle/>
                    <a:p>
                      <a:r>
                        <a:rPr lang="en-US" sz="1200" dirty="0"/>
                        <a:t>Activity Block #4</a:t>
                      </a:r>
                      <a:br>
                        <a:rPr lang="en-US" sz="1200" dirty="0"/>
                      </a:br>
                      <a:r>
                        <a:rPr lang="en-US" sz="1200" dirty="0"/>
                        <a:t>3:00pm-4:30pm</a:t>
                      </a:r>
                    </a:p>
                  </a:txBody>
                  <a:tcPr/>
                </a:tc>
                <a:tc>
                  <a:txBody>
                    <a:bodyPr/>
                    <a:lstStyle/>
                    <a:p>
                      <a:r>
                        <a:rPr lang="en-US" sz="1200" dirty="0"/>
                        <a:t>Activity Block #4</a:t>
                      </a:r>
                      <a:br>
                        <a:rPr lang="en-US" sz="1200" dirty="0"/>
                      </a:br>
                      <a:r>
                        <a:rPr lang="en-US" sz="1200" dirty="0"/>
                        <a:t>3:00pm-4:30pm</a:t>
                      </a:r>
                    </a:p>
                  </a:txBody>
                  <a:tcPr/>
                </a:tc>
                <a:tc>
                  <a:txBody>
                    <a:bodyPr/>
                    <a:lstStyle/>
                    <a:p>
                      <a:r>
                        <a:rPr lang="en-US" sz="1200" dirty="0"/>
                        <a:t>Activity Block #4</a:t>
                      </a:r>
                      <a:br>
                        <a:rPr lang="en-US" sz="1200" dirty="0"/>
                      </a:br>
                      <a:r>
                        <a:rPr lang="en-US" sz="1200" dirty="0"/>
                        <a:t>3:00pm-4:30pm</a:t>
                      </a:r>
                    </a:p>
                  </a:txBody>
                  <a:tcPr/>
                </a:tc>
                <a:tc>
                  <a:txBody>
                    <a:bodyPr/>
                    <a:lstStyle/>
                    <a:p>
                      <a:r>
                        <a:rPr lang="en-US" sz="1200" dirty="0"/>
                        <a:t>Creative Art</a:t>
                      </a:r>
                    </a:p>
                    <a:p>
                      <a:r>
                        <a:rPr lang="en-US" sz="1200" dirty="0"/>
                        <a:t>3:00pm-4:30pm</a:t>
                      </a:r>
                    </a:p>
                  </a:txBody>
                  <a:tcPr/>
                </a:tc>
                <a:extLst>
                  <a:ext uri="{0D108BD9-81ED-4DB2-BD59-A6C34878D82A}">
                    <a16:rowId xmlns:a16="http://schemas.microsoft.com/office/drawing/2014/main" val="4064243126"/>
                  </a:ext>
                </a:extLst>
              </a:tr>
              <a:tr h="380061">
                <a:tc>
                  <a:txBody>
                    <a:bodyPr/>
                    <a:lstStyle/>
                    <a:p>
                      <a:r>
                        <a:rPr lang="en-US" sz="1200" dirty="0"/>
                        <a:t>Enrichment Groups</a:t>
                      </a:r>
                      <a:br>
                        <a:rPr lang="en-US" sz="1200" dirty="0"/>
                      </a:br>
                      <a:r>
                        <a:rPr lang="en-US" sz="1200" dirty="0"/>
                        <a:t>4:30pm- 5:30pm</a:t>
                      </a:r>
                    </a:p>
                  </a:txBody>
                  <a:tcPr/>
                </a:tc>
                <a:tc>
                  <a:txBody>
                    <a:bodyPr/>
                    <a:lstStyle/>
                    <a:p>
                      <a:r>
                        <a:rPr lang="en-US" sz="1200" dirty="0"/>
                        <a:t>Enrichment Groups</a:t>
                      </a:r>
                      <a:br>
                        <a:rPr lang="en-US" sz="1200" dirty="0"/>
                      </a:br>
                      <a:r>
                        <a:rPr lang="en-US" sz="1200" dirty="0"/>
                        <a:t>4:30pm- 5:30pm</a:t>
                      </a:r>
                    </a:p>
                  </a:txBody>
                  <a:tcPr/>
                </a:tc>
                <a:tc>
                  <a:txBody>
                    <a:bodyPr/>
                    <a:lstStyle/>
                    <a:p>
                      <a:r>
                        <a:rPr lang="en-US" sz="1200" dirty="0"/>
                        <a:t>Enrichment Groups</a:t>
                      </a:r>
                      <a:br>
                        <a:rPr lang="en-US" sz="1200" dirty="0"/>
                      </a:br>
                      <a:r>
                        <a:rPr lang="en-US" sz="1200" dirty="0"/>
                        <a:t>4:30pm- 5:30pm</a:t>
                      </a:r>
                    </a:p>
                  </a:txBody>
                  <a:tcPr/>
                </a:tc>
                <a:tc>
                  <a:txBody>
                    <a:bodyPr/>
                    <a:lstStyle/>
                    <a:p>
                      <a:r>
                        <a:rPr lang="en-US" sz="1200" dirty="0"/>
                        <a:t>Enrichment Groups</a:t>
                      </a:r>
                      <a:br>
                        <a:rPr lang="en-US" sz="1200" dirty="0"/>
                      </a:br>
                      <a:r>
                        <a:rPr lang="en-US" sz="1200" dirty="0"/>
                        <a:t>4:30pm- 5:30pm</a:t>
                      </a:r>
                    </a:p>
                  </a:txBody>
                  <a:tcPr/>
                </a:tc>
                <a:tc>
                  <a:txBody>
                    <a:bodyPr/>
                    <a:lstStyle/>
                    <a:p>
                      <a:r>
                        <a:rPr lang="en-US" sz="1200" dirty="0"/>
                        <a:t>Open Gym</a:t>
                      </a:r>
                    </a:p>
                    <a:p>
                      <a:r>
                        <a:rPr lang="en-US" sz="1200" dirty="0"/>
                        <a:t>4:30pm-5:30pm</a:t>
                      </a:r>
                    </a:p>
                  </a:txBody>
                  <a:tcPr/>
                </a:tc>
                <a:extLst>
                  <a:ext uri="{0D108BD9-81ED-4DB2-BD59-A6C34878D82A}">
                    <a16:rowId xmlns:a16="http://schemas.microsoft.com/office/drawing/2014/main" val="2962516068"/>
                  </a:ext>
                </a:extLst>
              </a:tr>
              <a:tr h="425893">
                <a:tc>
                  <a:txBody>
                    <a:bodyPr/>
                    <a:lstStyle/>
                    <a:p>
                      <a:pPr lvl="0">
                        <a:buNone/>
                      </a:pPr>
                      <a:r>
                        <a:rPr lang="en-US" sz="1200" dirty="0"/>
                        <a:t>Dismissal</a:t>
                      </a:r>
                      <a:br>
                        <a:rPr lang="en-US" sz="1200" dirty="0"/>
                      </a:br>
                      <a:r>
                        <a:rPr lang="en-US" sz="1200" dirty="0"/>
                        <a:t>5:30pm-5:45pm</a:t>
                      </a:r>
                    </a:p>
                  </a:txBody>
                  <a:tcPr/>
                </a:tc>
                <a:tc>
                  <a:txBody>
                    <a:bodyPr/>
                    <a:lstStyle/>
                    <a:p>
                      <a:pPr lvl="0">
                        <a:buNone/>
                      </a:pPr>
                      <a:r>
                        <a:rPr lang="en-US" sz="1200" dirty="0"/>
                        <a:t>Dismissal</a:t>
                      </a:r>
                      <a:br>
                        <a:rPr lang="en-US" sz="1200" dirty="0"/>
                      </a:br>
                      <a:r>
                        <a:rPr lang="en-US" sz="1200" dirty="0"/>
                        <a:t>5:30pm-5:45pm</a:t>
                      </a:r>
                    </a:p>
                  </a:txBody>
                  <a:tcPr/>
                </a:tc>
                <a:tc>
                  <a:txBody>
                    <a:bodyPr/>
                    <a:lstStyle/>
                    <a:p>
                      <a:pPr lvl="0">
                        <a:buNone/>
                      </a:pPr>
                      <a:r>
                        <a:rPr lang="en-US" sz="1200" dirty="0"/>
                        <a:t>Dismissal</a:t>
                      </a:r>
                      <a:br>
                        <a:rPr lang="en-US" sz="1200" dirty="0"/>
                      </a:br>
                      <a:r>
                        <a:rPr lang="en-US" sz="1200" dirty="0"/>
                        <a:t>5:30pm-5:45pm</a:t>
                      </a:r>
                    </a:p>
                  </a:txBody>
                  <a:tcPr/>
                </a:tc>
                <a:tc>
                  <a:txBody>
                    <a:bodyPr/>
                    <a:lstStyle/>
                    <a:p>
                      <a:pPr lvl="0">
                        <a:buNone/>
                      </a:pPr>
                      <a:r>
                        <a:rPr lang="en-US" sz="1200" dirty="0"/>
                        <a:t>Dismissal</a:t>
                      </a:r>
                      <a:br>
                        <a:rPr lang="en-US" sz="1200" dirty="0"/>
                      </a:br>
                      <a:r>
                        <a:rPr lang="en-US" sz="1200" dirty="0"/>
                        <a:t>5:30pm-5:45pm</a:t>
                      </a:r>
                    </a:p>
                  </a:txBody>
                  <a:tcPr/>
                </a:tc>
                <a:tc>
                  <a:txBody>
                    <a:bodyPr/>
                    <a:lstStyle/>
                    <a:p>
                      <a:pPr lvl="0">
                        <a:buNone/>
                      </a:pPr>
                      <a:r>
                        <a:rPr lang="en-US" sz="1200" dirty="0"/>
                        <a:t>Dismissal</a:t>
                      </a:r>
                    </a:p>
                    <a:p>
                      <a:pPr lvl="0">
                        <a:buNone/>
                      </a:pPr>
                      <a:r>
                        <a:rPr lang="en-US" sz="1200" dirty="0"/>
                        <a:t>5:30pm</a:t>
                      </a:r>
                    </a:p>
                  </a:txBody>
                  <a:tcPr/>
                </a:tc>
                <a:extLst>
                  <a:ext uri="{0D108BD9-81ED-4DB2-BD59-A6C34878D82A}">
                    <a16:rowId xmlns:a16="http://schemas.microsoft.com/office/drawing/2014/main" val="176072996"/>
                  </a:ext>
                </a:extLst>
              </a:tr>
            </a:tbl>
          </a:graphicData>
        </a:graphic>
      </p:graphicFrame>
      <p:sp>
        <p:nvSpPr>
          <p:cNvPr id="14" name="TextBox 13">
            <a:extLst>
              <a:ext uri="{FF2B5EF4-FFF2-40B4-BE49-F238E27FC236}">
                <a16:creationId xmlns:a16="http://schemas.microsoft.com/office/drawing/2014/main" id="{4CBAF1B3-78AD-4683-01E9-C5738D37EAD7}"/>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612941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FIELD TRIPS</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12" name="Table 11">
            <a:extLst>
              <a:ext uri="{FF2B5EF4-FFF2-40B4-BE49-F238E27FC236}">
                <a16:creationId xmlns:a16="http://schemas.microsoft.com/office/drawing/2014/main" id="{A3119A81-25C4-7EFD-9818-225F173606D0}"/>
              </a:ext>
            </a:extLst>
          </p:cNvPr>
          <p:cNvGraphicFramePr>
            <a:graphicFrameLocks noGrp="1"/>
          </p:cNvGraphicFramePr>
          <p:nvPr>
            <p:extLst>
              <p:ext uri="{D42A27DB-BD31-4B8C-83A1-F6EECF244321}">
                <p14:modId xmlns:p14="http://schemas.microsoft.com/office/powerpoint/2010/main" val="1673264778"/>
              </p:ext>
            </p:extLst>
          </p:nvPr>
        </p:nvGraphicFramePr>
        <p:xfrm>
          <a:off x="344466" y="895947"/>
          <a:ext cx="8588664" cy="3710940"/>
        </p:xfrm>
        <a:graphic>
          <a:graphicData uri="http://schemas.openxmlformats.org/drawingml/2006/table">
            <a:tbl>
              <a:tblPr firstRow="1" bandRow="1">
                <a:tableStyleId>{636C9652-D626-4EBA-8271-5768EE83712B}</a:tableStyleId>
              </a:tblPr>
              <a:tblGrid>
                <a:gridCol w="2206624">
                  <a:extLst>
                    <a:ext uri="{9D8B030D-6E8A-4147-A177-3AD203B41FA5}">
                      <a16:colId xmlns:a16="http://schemas.microsoft.com/office/drawing/2014/main" val="1241079096"/>
                    </a:ext>
                  </a:extLst>
                </a:gridCol>
                <a:gridCol w="2897187">
                  <a:extLst>
                    <a:ext uri="{9D8B030D-6E8A-4147-A177-3AD203B41FA5}">
                      <a16:colId xmlns:a16="http://schemas.microsoft.com/office/drawing/2014/main" val="944202639"/>
                    </a:ext>
                  </a:extLst>
                </a:gridCol>
                <a:gridCol w="3484853">
                  <a:extLst>
                    <a:ext uri="{9D8B030D-6E8A-4147-A177-3AD203B41FA5}">
                      <a16:colId xmlns:a16="http://schemas.microsoft.com/office/drawing/2014/main" val="3062842563"/>
                    </a:ext>
                  </a:extLst>
                </a:gridCol>
              </a:tblGrid>
              <a:tr h="994253">
                <a:tc>
                  <a:txBody>
                    <a:bodyPr/>
                    <a:lstStyle/>
                    <a:p>
                      <a:pPr lvl="0">
                        <a:buNone/>
                      </a:pPr>
                      <a:r>
                        <a:rPr lang="en-US" sz="1200" b="1" i="0" u="sng" strike="noStrike" noProof="0" dirty="0">
                          <a:solidFill>
                            <a:srgbClr val="000000"/>
                          </a:solidFill>
                          <a:latin typeface="Arial"/>
                        </a:rPr>
                        <a:t>Before We Leave/Return</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Know the destination</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Review the travel route with kids</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Review "lost kid" procedures</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Instruct kids to put electronics away</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Count your kids before leaving the building </a:t>
                      </a:r>
                    </a:p>
                    <a:p>
                      <a:pPr marL="0" marR="0" lvl="0" indent="0" algn="l">
                        <a:lnSpc>
                          <a:spcPct val="100000"/>
                        </a:lnSpc>
                        <a:spcBef>
                          <a:spcPts val="0"/>
                        </a:spcBef>
                        <a:spcAft>
                          <a:spcPts val="0"/>
                        </a:spcAft>
                        <a:buNone/>
                      </a:pPr>
                      <a:endParaRPr lang="en-US" sz="1200" b="0" i="0" u="none" strike="noStrike" noProof="0" dirty="0">
                        <a:solidFill>
                          <a:srgbClr val="000000"/>
                        </a:solidFill>
                        <a:latin typeface="Barlow"/>
                      </a:endParaRPr>
                    </a:p>
                  </a:txBody>
                  <a:tcPr/>
                </a:tc>
                <a:tc>
                  <a:txBody>
                    <a:bodyPr/>
                    <a:lstStyle/>
                    <a:p>
                      <a:pPr marL="0" marR="0" lvl="0" indent="0" algn="l">
                        <a:lnSpc>
                          <a:spcPct val="100000"/>
                        </a:lnSpc>
                        <a:spcBef>
                          <a:spcPts val="0"/>
                        </a:spcBef>
                        <a:spcAft>
                          <a:spcPts val="0"/>
                        </a:spcAft>
                        <a:buNone/>
                      </a:pPr>
                      <a:r>
                        <a:rPr lang="en-US" sz="1200" b="1" i="0" u="sng" strike="noStrike" noProof="0">
                          <a:solidFill>
                            <a:srgbClr val="000000"/>
                          </a:solidFill>
                          <a:latin typeface="Segoe UI"/>
                        </a:rPr>
                        <a:t>While Walking</a:t>
                      </a:r>
                      <a:r>
                        <a:rPr lang="en-US" sz="1200" b="0" i="0" u="none" strike="noStrike" noProof="0">
                          <a:solidFill>
                            <a:srgbClr val="000000"/>
                          </a:solidFill>
                          <a:latin typeface="Segoe UI"/>
                        </a:rPr>
                        <a:t> </a:t>
                      </a:r>
                    </a:p>
                    <a:p>
                      <a:pPr marL="17145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There should be no phones, headphones, or  electronics out</a:t>
                      </a:r>
                      <a:endParaRPr lang="en-US">
                        <a:latin typeface="Barlow"/>
                      </a:endParaRPr>
                    </a:p>
                    <a:p>
                      <a:pPr marL="17145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Make sure one adult is  the line leader, other staff walk along side their groups on the side nearest the street, and one staff is in the back of the line. </a:t>
                      </a:r>
                      <a:endParaRPr lang="en-US">
                        <a:latin typeface="Barlow"/>
                      </a:endParaRPr>
                    </a:p>
                    <a:p>
                      <a:pPr marL="17145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Students do not pass the first adult or lag behind the last. </a:t>
                      </a:r>
                      <a:endParaRPr lang="en-US">
                        <a:latin typeface="Barlow"/>
                      </a:endParaRPr>
                    </a:p>
                    <a:p>
                      <a:pPr marL="17145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Cross in crosswalks using signals. Never cross the street on red   signal</a:t>
                      </a:r>
                      <a:endParaRPr lang="en-US">
                        <a:latin typeface="Barlow"/>
                      </a:endParaRPr>
                    </a:p>
                    <a:p>
                      <a:pPr marL="171450" lvl="0" indent="-171450" algn="l">
                        <a:lnSpc>
                          <a:spcPct val="100000"/>
                        </a:lnSpc>
                        <a:spcBef>
                          <a:spcPts val="0"/>
                        </a:spcBef>
                        <a:spcAft>
                          <a:spcPts val="0"/>
                        </a:spcAft>
                        <a:buFont typeface="Arial"/>
                        <a:buChar char="•"/>
                      </a:pPr>
                      <a:r>
                        <a:rPr lang="en-US" sz="1150" b="0" i="0" u="none" strike="noStrike" noProof="0">
                          <a:solidFill>
                            <a:srgbClr val="000000"/>
                          </a:solidFill>
                          <a:latin typeface="Barlow"/>
                        </a:rPr>
                        <a:t>Staff in the middle of the line will block off any potential oncoming traffic, while the other two group leaders at the beginning and end of the line, walk the group across the street.</a:t>
                      </a:r>
                    </a:p>
                    <a:p>
                      <a:pPr marL="17145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Be considerate to pedestrians</a:t>
                      </a:r>
                    </a:p>
                    <a:p>
                      <a:pPr marL="171450" lvl="0" indent="-171450" algn="l">
                        <a:lnSpc>
                          <a:spcPct val="100000"/>
                        </a:lnSpc>
                        <a:spcBef>
                          <a:spcPts val="0"/>
                        </a:spcBef>
                        <a:spcAft>
                          <a:spcPts val="0"/>
                        </a:spcAft>
                        <a:buFont typeface="Arial"/>
                        <a:buChar char="•"/>
                      </a:pPr>
                      <a:r>
                        <a:rPr lang="en-US" sz="1200" b="0" i="0" u="none" strike="noStrike" noProof="0">
                          <a:solidFill>
                            <a:srgbClr val="000000"/>
                          </a:solidFill>
                          <a:latin typeface="Barlow"/>
                        </a:rPr>
                        <a:t>Block any basement openings</a:t>
                      </a:r>
                    </a:p>
                    <a:p>
                      <a:pPr marL="0" marR="0" lvl="0" indent="0" algn="l">
                        <a:lnSpc>
                          <a:spcPct val="100000"/>
                        </a:lnSpc>
                        <a:spcBef>
                          <a:spcPts val="0"/>
                        </a:spcBef>
                        <a:spcAft>
                          <a:spcPts val="0"/>
                        </a:spcAft>
                        <a:buNone/>
                      </a:pPr>
                      <a:endParaRPr lang="en-US" sz="1200" b="0" i="0" u="none" strike="noStrike" noProof="0">
                        <a:solidFill>
                          <a:srgbClr val="000000"/>
                        </a:solidFill>
                        <a:latin typeface="Segoe UI"/>
                      </a:endParaRPr>
                    </a:p>
                  </a:txBody>
                  <a:tcPr/>
                </a:tc>
                <a:tc>
                  <a:txBody>
                    <a:bodyPr/>
                    <a:lstStyle/>
                    <a:p>
                      <a:pPr marL="0" marR="0" lvl="0" indent="0" algn="l">
                        <a:lnSpc>
                          <a:spcPct val="100000"/>
                        </a:lnSpc>
                        <a:spcBef>
                          <a:spcPts val="0"/>
                        </a:spcBef>
                        <a:spcAft>
                          <a:spcPts val="0"/>
                        </a:spcAft>
                        <a:buNone/>
                      </a:pPr>
                      <a:r>
                        <a:rPr lang="en-US" sz="1200" b="1" i="0" u="sng" strike="noStrike" cap="none" noProof="0" dirty="0">
                          <a:solidFill>
                            <a:srgbClr val="000000"/>
                          </a:solidFill>
                          <a:latin typeface="Arial"/>
                          <a:cs typeface="Arial"/>
                        </a:rPr>
                        <a:t>While in the Station </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Count your kids when you get to station </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Students should stay near the staff and make sure you can see them, and they can see you. </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Stand 2-3 feet away from the platform</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Be alert</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If anything feels unsafe or anyone is bothering a student, THEY SHOULD NOT ENGAGE. </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No phones or electronics out, and no headphones in.</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Staff should travel in the same train car and direct students to a specific car as the train slows down at the station.  </a:t>
                      </a:r>
                    </a:p>
                    <a:p>
                      <a:pPr marL="171450" marR="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Staff must hold doors until all students have entered or exited the train.</a:t>
                      </a:r>
                      <a:endParaRPr lang="en-US" dirty="0">
                        <a:latin typeface="Barlow"/>
                      </a:endParaRPr>
                    </a:p>
                  </a:txBody>
                  <a:tcPr/>
                </a:tc>
                <a:extLst>
                  <a:ext uri="{0D108BD9-81ED-4DB2-BD59-A6C34878D82A}">
                    <a16:rowId xmlns:a16="http://schemas.microsoft.com/office/drawing/2014/main" val="120857908"/>
                  </a:ext>
                </a:extLst>
              </a:tr>
            </a:tbl>
          </a:graphicData>
        </a:graphic>
      </p:graphicFrame>
      <p:sp>
        <p:nvSpPr>
          <p:cNvPr id="7" name="TextBox 6">
            <a:extLst>
              <a:ext uri="{FF2B5EF4-FFF2-40B4-BE49-F238E27FC236}">
                <a16:creationId xmlns:a16="http://schemas.microsoft.com/office/drawing/2014/main" id="{C87C843A-9901-F86F-60DC-967A14D0CFA5}"/>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006823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dirty="0">
                <a:solidFill>
                  <a:srgbClr val="000000"/>
                </a:solidFill>
                <a:latin typeface="Barlow ExtraBold"/>
                <a:ea typeface="Open Sans"/>
                <a:cs typeface="Poppins"/>
              </a:rPr>
              <a:t>FIELD TRIPS FOR STAFF</a:t>
            </a:r>
            <a:endParaRPr lang="en" sz="2700" b="1" dirty="0">
              <a:solidFill>
                <a:srgbClr val="000000"/>
              </a:solidFill>
              <a:latin typeface="Barlow ExtraBold" panose="00000900000000000000" pitchFamily="2" charset="0"/>
              <a:ea typeface="Open Sans" panose="020B0606030504020204" pitchFamily="34" charset="0"/>
              <a:cs typeface="Poppins" pitchFamily="2" charset="77"/>
            </a:endParaRPr>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12" name="Table 11">
            <a:extLst>
              <a:ext uri="{FF2B5EF4-FFF2-40B4-BE49-F238E27FC236}">
                <a16:creationId xmlns:a16="http://schemas.microsoft.com/office/drawing/2014/main" id="{A3119A81-25C4-7EFD-9818-225F173606D0}"/>
              </a:ext>
            </a:extLst>
          </p:cNvPr>
          <p:cNvGraphicFramePr>
            <a:graphicFrameLocks noGrp="1"/>
          </p:cNvGraphicFramePr>
          <p:nvPr>
            <p:extLst>
              <p:ext uri="{D42A27DB-BD31-4B8C-83A1-F6EECF244321}">
                <p14:modId xmlns:p14="http://schemas.microsoft.com/office/powerpoint/2010/main" val="815784889"/>
              </p:ext>
            </p:extLst>
          </p:nvPr>
        </p:nvGraphicFramePr>
        <p:xfrm>
          <a:off x="344466" y="895947"/>
          <a:ext cx="8588667" cy="3566160"/>
        </p:xfrm>
        <a:graphic>
          <a:graphicData uri="http://schemas.openxmlformats.org/drawingml/2006/table">
            <a:tbl>
              <a:tblPr firstRow="1" bandRow="1">
                <a:tableStyleId>{636C9652-D626-4EBA-8271-5768EE83712B}</a:tableStyleId>
              </a:tblPr>
              <a:tblGrid>
                <a:gridCol w="2329933">
                  <a:extLst>
                    <a:ext uri="{9D8B030D-6E8A-4147-A177-3AD203B41FA5}">
                      <a16:colId xmlns:a16="http://schemas.microsoft.com/office/drawing/2014/main" val="1241079096"/>
                    </a:ext>
                  </a:extLst>
                </a:gridCol>
                <a:gridCol w="2616204">
                  <a:extLst>
                    <a:ext uri="{9D8B030D-6E8A-4147-A177-3AD203B41FA5}">
                      <a16:colId xmlns:a16="http://schemas.microsoft.com/office/drawing/2014/main" val="944202639"/>
                    </a:ext>
                  </a:extLst>
                </a:gridCol>
                <a:gridCol w="3642530">
                  <a:extLst>
                    <a:ext uri="{9D8B030D-6E8A-4147-A177-3AD203B41FA5}">
                      <a16:colId xmlns:a16="http://schemas.microsoft.com/office/drawing/2014/main" val="3062842563"/>
                    </a:ext>
                  </a:extLst>
                </a:gridCol>
              </a:tblGrid>
              <a:tr h="994253">
                <a:tc>
                  <a:txBody>
                    <a:bodyPr/>
                    <a:lstStyle/>
                    <a:p>
                      <a:pPr lvl="0">
                        <a:buNone/>
                      </a:pPr>
                      <a:r>
                        <a:rPr lang="en-US" sz="1200" b="1" i="0" u="sng" strike="noStrike" noProof="0" dirty="0">
                          <a:solidFill>
                            <a:srgbClr val="000000"/>
                          </a:solidFill>
                          <a:latin typeface="Arial"/>
                        </a:rPr>
                        <a:t>While on the Train</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Count your kids when you get on the train</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Students should stay in the train car with staff and stay visible</a:t>
                      </a:r>
                    </a:p>
                    <a:p>
                      <a:pPr marL="171450" marR="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Stay alert-Staff &amp; kids</a:t>
                      </a: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Be mindful of the other passengers on the train</a:t>
                      </a:r>
                      <a:endParaRPr lang="en-US" dirty="0">
                        <a:latin typeface="Barlow"/>
                      </a:endParaRP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DO NOT ENGAGE with anyone you do not know</a:t>
                      </a:r>
                      <a:endParaRPr lang="en-US" dirty="0">
                        <a:latin typeface="Barlow"/>
                      </a:endParaRP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Move kids away from anyone who makes them feel unsafe</a:t>
                      </a:r>
                    </a:p>
                    <a:p>
                      <a:pPr marL="228600" marR="0" lvl="0" indent="-228600" algn="l">
                        <a:lnSpc>
                          <a:spcPct val="100000"/>
                        </a:lnSpc>
                        <a:spcBef>
                          <a:spcPts val="0"/>
                        </a:spcBef>
                        <a:spcAft>
                          <a:spcPts val="0"/>
                        </a:spcAft>
                        <a:buFont typeface="Arial"/>
                        <a:buChar char="•"/>
                      </a:pPr>
                      <a:r>
                        <a:rPr lang="en-US" sz="1200" b="0" i="0" u="none" strike="noStrike" noProof="0" dirty="0">
                          <a:solidFill>
                            <a:srgbClr val="000000"/>
                          </a:solidFill>
                          <a:latin typeface="Barlow"/>
                        </a:rPr>
                        <a:t>Count your kids when you get off the train</a:t>
                      </a:r>
                    </a:p>
                    <a:p>
                      <a:pPr marL="0" marR="0" lvl="0" indent="0" algn="l">
                        <a:lnSpc>
                          <a:spcPct val="100000"/>
                        </a:lnSpc>
                        <a:spcBef>
                          <a:spcPts val="0"/>
                        </a:spcBef>
                        <a:spcAft>
                          <a:spcPts val="0"/>
                        </a:spcAft>
                        <a:buNone/>
                      </a:pPr>
                      <a:endParaRPr lang="en-US" sz="1200" b="0" i="0" u="none" strike="noStrike" noProof="0">
                        <a:solidFill>
                          <a:srgbClr val="000000"/>
                        </a:solidFill>
                        <a:latin typeface="Barlow"/>
                      </a:endParaRPr>
                    </a:p>
                  </a:txBody>
                  <a:tcPr/>
                </a:tc>
                <a:tc>
                  <a:txBody>
                    <a:bodyPr/>
                    <a:lstStyle/>
                    <a:p>
                      <a:pPr marL="0" marR="0" lvl="0" indent="0" algn="l">
                        <a:lnSpc>
                          <a:spcPct val="100000"/>
                        </a:lnSpc>
                        <a:spcBef>
                          <a:spcPts val="0"/>
                        </a:spcBef>
                        <a:spcAft>
                          <a:spcPts val="0"/>
                        </a:spcAft>
                        <a:buNone/>
                      </a:pPr>
                      <a:r>
                        <a:rPr lang="en-US" sz="1200" b="1" i="0" u="sng" strike="noStrike" noProof="0" dirty="0">
                          <a:solidFill>
                            <a:srgbClr val="000000"/>
                          </a:solidFill>
                          <a:latin typeface="Segoe UI"/>
                        </a:rPr>
                        <a:t>Lost Child</a:t>
                      </a:r>
                      <a:endParaRPr lang="en-US" sz="1200" b="0" i="0" u="none" strike="noStrike" noProof="0" dirty="0">
                        <a:solidFill>
                          <a:srgbClr val="000000"/>
                        </a:solidFill>
                        <a:latin typeface="Segoe UI"/>
                      </a:endParaRPr>
                    </a:p>
                    <a:p>
                      <a:pPr marL="0" marR="0" lvl="0" indent="0" algn="l">
                        <a:lnSpc>
                          <a:spcPct val="100000"/>
                        </a:lnSpc>
                        <a:spcBef>
                          <a:spcPts val="0"/>
                        </a:spcBef>
                        <a:spcAft>
                          <a:spcPts val="0"/>
                        </a:spcAft>
                        <a:buNone/>
                      </a:pPr>
                      <a:r>
                        <a:rPr lang="en-US" sz="1200" b="0" i="0" u="none" strike="noStrike" noProof="0" dirty="0">
                          <a:solidFill>
                            <a:srgbClr val="000000"/>
                          </a:solidFill>
                          <a:latin typeface="Barlow"/>
                        </a:rPr>
                        <a:t>Participants</a:t>
                      </a:r>
                    </a:p>
                    <a:p>
                      <a:pPr marL="0" marR="0" lvl="0" indent="0" algn="l">
                        <a:lnSpc>
                          <a:spcPct val="100000"/>
                        </a:lnSpc>
                        <a:spcBef>
                          <a:spcPts val="0"/>
                        </a:spcBef>
                        <a:spcAft>
                          <a:spcPts val="0"/>
                        </a:spcAft>
                        <a:buNone/>
                      </a:pPr>
                      <a:r>
                        <a:rPr lang="en-US" sz="1200" b="0" i="0" u="none" strike="noStrike" noProof="0" dirty="0">
                          <a:solidFill>
                            <a:srgbClr val="000000"/>
                          </a:solidFill>
                          <a:latin typeface="Barlow"/>
                        </a:rPr>
                        <a:t>If they are left at the station: wait at the station near the booth or a police office.</a:t>
                      </a:r>
                      <a:endParaRPr lang="en-US" sz="1200" b="0" i="0" u="sng" strike="noStrike" noProof="0" dirty="0">
                        <a:solidFill>
                          <a:srgbClr val="000000"/>
                        </a:solidFill>
                        <a:latin typeface="Barlow"/>
                      </a:endParaRPr>
                    </a:p>
                    <a:p>
                      <a:pPr marL="0" marR="0" lvl="0" indent="0" algn="l">
                        <a:lnSpc>
                          <a:spcPct val="100000"/>
                        </a:lnSpc>
                        <a:spcBef>
                          <a:spcPts val="0"/>
                        </a:spcBef>
                        <a:spcAft>
                          <a:spcPts val="0"/>
                        </a:spcAft>
                        <a:buNone/>
                      </a:pPr>
                      <a:r>
                        <a:rPr lang="en-US" sz="1200" b="0" i="0" u="none" strike="noStrike" noProof="0" dirty="0">
                          <a:solidFill>
                            <a:srgbClr val="000000"/>
                          </a:solidFill>
                          <a:latin typeface="Barlow"/>
                        </a:rPr>
                        <a:t>If they are left on the train: they should get off at the next station and wait near the booth. </a:t>
                      </a:r>
                    </a:p>
                    <a:p>
                      <a:pPr marL="0" marR="0" lvl="0" indent="0" algn="l">
                        <a:lnSpc>
                          <a:spcPct val="100000"/>
                        </a:lnSpc>
                        <a:spcBef>
                          <a:spcPts val="0"/>
                        </a:spcBef>
                        <a:spcAft>
                          <a:spcPts val="0"/>
                        </a:spcAft>
                        <a:buNone/>
                      </a:pPr>
                      <a:endParaRPr lang="en-US" sz="1200" b="0" i="0" u="none" strike="noStrike" noProof="0" dirty="0">
                        <a:solidFill>
                          <a:srgbClr val="000000"/>
                        </a:solidFill>
                        <a:latin typeface="Barlow"/>
                      </a:endParaRPr>
                    </a:p>
                    <a:p>
                      <a:pPr marL="0" marR="0" lvl="0" indent="0" algn="l">
                        <a:lnSpc>
                          <a:spcPct val="100000"/>
                        </a:lnSpc>
                        <a:spcBef>
                          <a:spcPts val="0"/>
                        </a:spcBef>
                        <a:spcAft>
                          <a:spcPts val="0"/>
                        </a:spcAft>
                        <a:buNone/>
                      </a:pPr>
                      <a:r>
                        <a:rPr lang="en-US" sz="1200" b="0" i="0" u="none" strike="noStrike" noProof="0" dirty="0">
                          <a:solidFill>
                            <a:srgbClr val="000000"/>
                          </a:solidFill>
                          <a:latin typeface="Barlow"/>
                        </a:rPr>
                        <a:t>Staff</a:t>
                      </a: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Communicate situation to Director/Assistant Dir immediately</a:t>
                      </a: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Get coverage for your group</a:t>
                      </a: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Get off at the next station and travel back </a:t>
                      </a: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Call child parents</a:t>
                      </a:r>
                    </a:p>
                    <a:p>
                      <a:pPr marL="171450" lvl="0" indent="-171450" algn="l">
                        <a:lnSpc>
                          <a:spcPct val="100000"/>
                        </a:lnSpc>
                        <a:spcBef>
                          <a:spcPts val="0"/>
                        </a:spcBef>
                        <a:spcAft>
                          <a:spcPts val="0"/>
                        </a:spcAft>
                        <a:buFont typeface="Arial"/>
                        <a:buChar char="•"/>
                      </a:pPr>
                      <a:r>
                        <a:rPr lang="en-US" sz="1200" b="0" i="0" u="none" strike="noStrike" noProof="0" dirty="0">
                          <a:solidFill>
                            <a:srgbClr val="000000"/>
                          </a:solidFill>
                          <a:latin typeface="Barlow"/>
                        </a:rPr>
                        <a:t>Incident report</a:t>
                      </a:r>
                    </a:p>
                    <a:p>
                      <a:pPr marL="0" marR="0" lvl="0" indent="0" algn="l">
                        <a:lnSpc>
                          <a:spcPct val="100000"/>
                        </a:lnSpc>
                        <a:spcBef>
                          <a:spcPts val="0"/>
                        </a:spcBef>
                        <a:spcAft>
                          <a:spcPts val="0"/>
                        </a:spcAft>
                        <a:buNone/>
                      </a:pPr>
                      <a:endParaRPr lang="en-US" sz="1200" b="0" i="0" u="none" strike="noStrike" noProof="0">
                        <a:solidFill>
                          <a:srgbClr val="000000"/>
                        </a:solidFill>
                        <a:latin typeface="Segoe UI"/>
                      </a:endParaRPr>
                    </a:p>
                  </a:txBody>
                  <a:tcPr/>
                </a:tc>
                <a:tc>
                  <a:txBody>
                    <a:bodyPr/>
                    <a:lstStyle/>
                    <a:p>
                      <a:pPr marL="0" marR="0" lvl="0" indent="0" algn="l">
                        <a:lnSpc>
                          <a:spcPct val="100000"/>
                        </a:lnSpc>
                        <a:spcBef>
                          <a:spcPts val="0"/>
                        </a:spcBef>
                        <a:spcAft>
                          <a:spcPts val="0"/>
                        </a:spcAft>
                        <a:buNone/>
                      </a:pPr>
                      <a:r>
                        <a:rPr lang="en-US" sz="1200" b="1" i="0" u="sng" strike="noStrike" cap="none" noProof="0" dirty="0">
                          <a:solidFill>
                            <a:srgbClr val="000000"/>
                          </a:solidFill>
                          <a:latin typeface="Arial"/>
                          <a:cs typeface="Arial"/>
                        </a:rPr>
                        <a:t>Bus trips</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Count your kids before leaving the building</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Know what bus you're assigned to before leaving the building</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Put away electronics until on the bus</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Count your kids when the seated on the bus</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Have plan for how your group will spend time at the venue (i.e. what rides you're going on)</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Know what bus number you're on</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Know what time to be back on the bus</a:t>
                      </a:r>
                    </a:p>
                    <a:p>
                      <a:pPr marL="171450" lvl="0" indent="-171450" algn="l">
                        <a:lnSpc>
                          <a:spcPct val="100000"/>
                        </a:lnSpc>
                        <a:spcBef>
                          <a:spcPts val="0"/>
                        </a:spcBef>
                        <a:spcAft>
                          <a:spcPts val="0"/>
                        </a:spcAft>
                        <a:buFont typeface="Arial"/>
                        <a:buChar char="•"/>
                      </a:pPr>
                      <a:r>
                        <a:rPr lang="en-US" sz="1200" b="0" i="0" u="none" strike="noStrike" cap="none" noProof="0" dirty="0">
                          <a:solidFill>
                            <a:srgbClr val="000000"/>
                          </a:solidFill>
                          <a:latin typeface="Barlow"/>
                        </a:rPr>
                        <a:t>Count your kids when you are back on the bus</a:t>
                      </a:r>
                    </a:p>
                  </a:txBody>
                  <a:tcPr/>
                </a:tc>
                <a:extLst>
                  <a:ext uri="{0D108BD9-81ED-4DB2-BD59-A6C34878D82A}">
                    <a16:rowId xmlns:a16="http://schemas.microsoft.com/office/drawing/2014/main" val="120857908"/>
                  </a:ext>
                </a:extLst>
              </a:tr>
            </a:tbl>
          </a:graphicData>
        </a:graphic>
      </p:graphicFrame>
      <p:sp>
        <p:nvSpPr>
          <p:cNvPr id="10" name="TextBox 9">
            <a:extLst>
              <a:ext uri="{FF2B5EF4-FFF2-40B4-BE49-F238E27FC236}">
                <a16:creationId xmlns:a16="http://schemas.microsoft.com/office/drawing/2014/main" id="{AB4A64CB-D3B7-5960-80C6-5716F0EBCD1D}"/>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394897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176917B2-CC48-7785-F62B-324235843B7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3CFD06F-22F9-4859-B2BB-C84136A9AAB9}"/>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3C198BC9-E7D3-1458-A2FC-409A42B4EDA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1126C9D-78E1-153B-38B7-55B5D2951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16D3CD80-18E0-C9D3-118D-8BB32118748C}"/>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1" name="Google Shape;63;p14">
            <a:extLst>
              <a:ext uri="{FF2B5EF4-FFF2-40B4-BE49-F238E27FC236}">
                <a16:creationId xmlns:a16="http://schemas.microsoft.com/office/drawing/2014/main" id="{9E7400EC-0738-6BDB-BAAA-B9E672CE27F8}"/>
              </a:ext>
            </a:extLst>
          </p:cNvPr>
          <p:cNvSpPr txBox="1">
            <a:spLocks noGrp="1"/>
          </p:cNvSpPr>
          <p:nvPr>
            <p:ph type="title"/>
          </p:nvPr>
        </p:nvSpPr>
        <p:spPr>
          <a:xfrm>
            <a:off x="1836897" y="220453"/>
            <a:ext cx="5331999" cy="572700"/>
          </a:xfrm>
          <a:prstGeom prst="rect">
            <a:avLst/>
          </a:prstGeom>
        </p:spPr>
        <p:txBody>
          <a:bodyPr spcFirstLastPara="1" wrap="square" lIns="91425" tIns="91425" rIns="91425" bIns="91425" anchor="t" anchorCtr="0">
            <a:noAutofit/>
          </a:bodyPr>
          <a:lstStyle/>
          <a:p>
            <a:pPr algn="ctr"/>
            <a:r>
              <a:rPr lang="en" sz="2700" b="1" dirty="0">
                <a:solidFill>
                  <a:srgbClr val="000000"/>
                </a:solidFill>
                <a:latin typeface="Barlow ExtraBold"/>
                <a:ea typeface="Open Sans"/>
                <a:cs typeface="Poppins"/>
              </a:rPr>
              <a:t>ENRICHMENT LESSON PLANNING</a:t>
            </a:r>
            <a:endParaRPr lang="en" sz="2700" b="1" dirty="0">
              <a:solidFill>
                <a:srgbClr val="000000"/>
              </a:solidFill>
              <a:latin typeface="Barlow ExtraBold" panose="00000900000000000000" pitchFamily="2" charset="0"/>
              <a:ea typeface="Open Sans" panose="020B0606030504020204" pitchFamily="34" charset="0"/>
              <a:cs typeface="Poppins" pitchFamily="2" charset="77"/>
            </a:endParaRPr>
          </a:p>
        </p:txBody>
      </p:sp>
      <p:pic>
        <p:nvPicPr>
          <p:cNvPr id="13" name="Picture 12" descr="A child with a backpack in a library&#10;&#10;Description automatically generated">
            <a:extLst>
              <a:ext uri="{FF2B5EF4-FFF2-40B4-BE49-F238E27FC236}">
                <a16:creationId xmlns:a16="http://schemas.microsoft.com/office/drawing/2014/main" id="{B8705169-37BF-A7D9-A40E-2B5DEDA672AC}"/>
              </a:ext>
            </a:extLst>
          </p:cNvPr>
          <p:cNvPicPr>
            <a:picLocks noChangeAspect="1"/>
          </p:cNvPicPr>
          <p:nvPr/>
        </p:nvPicPr>
        <p:blipFill>
          <a:blip r:embed="rId4"/>
          <a:stretch>
            <a:fillRect/>
          </a:stretch>
        </p:blipFill>
        <p:spPr>
          <a:xfrm>
            <a:off x="314778" y="1167661"/>
            <a:ext cx="1726244" cy="1563406"/>
          </a:xfrm>
          <a:prstGeom prst="rect">
            <a:avLst/>
          </a:prstGeom>
        </p:spPr>
      </p:pic>
      <p:pic>
        <p:nvPicPr>
          <p:cNvPr id="14" name="Picture 13" descr="A group of people clapping&#10;&#10;Description automatically generated">
            <a:extLst>
              <a:ext uri="{FF2B5EF4-FFF2-40B4-BE49-F238E27FC236}">
                <a16:creationId xmlns:a16="http://schemas.microsoft.com/office/drawing/2014/main" id="{6DDC9517-7990-201E-02A1-F4546F7B684D}"/>
              </a:ext>
            </a:extLst>
          </p:cNvPr>
          <p:cNvPicPr>
            <a:picLocks noChangeAspect="1"/>
          </p:cNvPicPr>
          <p:nvPr/>
        </p:nvPicPr>
        <p:blipFill>
          <a:blip r:embed="rId5"/>
          <a:stretch>
            <a:fillRect/>
          </a:stretch>
        </p:blipFill>
        <p:spPr>
          <a:xfrm>
            <a:off x="2207451" y="1158135"/>
            <a:ext cx="1722852" cy="1566799"/>
          </a:xfrm>
          <a:prstGeom prst="rect">
            <a:avLst/>
          </a:prstGeom>
        </p:spPr>
      </p:pic>
      <p:pic>
        <p:nvPicPr>
          <p:cNvPr id="15" name="Picture 14" descr="A child and child sitting at a desk&#10;&#10;Description automatically generated">
            <a:extLst>
              <a:ext uri="{FF2B5EF4-FFF2-40B4-BE49-F238E27FC236}">
                <a16:creationId xmlns:a16="http://schemas.microsoft.com/office/drawing/2014/main" id="{6A999F54-A256-717A-A2DC-762BAA9049FA}"/>
              </a:ext>
            </a:extLst>
          </p:cNvPr>
          <p:cNvPicPr>
            <a:picLocks noChangeAspect="1"/>
          </p:cNvPicPr>
          <p:nvPr/>
        </p:nvPicPr>
        <p:blipFill>
          <a:blip r:embed="rId6"/>
          <a:stretch>
            <a:fillRect/>
          </a:stretch>
        </p:blipFill>
        <p:spPr>
          <a:xfrm>
            <a:off x="3993781" y="1162899"/>
            <a:ext cx="1720111" cy="1572930"/>
          </a:xfrm>
          <a:prstGeom prst="rect">
            <a:avLst/>
          </a:prstGeom>
        </p:spPr>
      </p:pic>
      <p:pic>
        <p:nvPicPr>
          <p:cNvPr id="16" name="Picture 15" descr="A person working on a toy vehicle&#10;&#10;Description automatically generated">
            <a:extLst>
              <a:ext uri="{FF2B5EF4-FFF2-40B4-BE49-F238E27FC236}">
                <a16:creationId xmlns:a16="http://schemas.microsoft.com/office/drawing/2014/main" id="{CA1B824C-88FE-6631-7D19-10816CC078D5}"/>
              </a:ext>
            </a:extLst>
          </p:cNvPr>
          <p:cNvPicPr>
            <a:picLocks noChangeAspect="1"/>
          </p:cNvPicPr>
          <p:nvPr/>
        </p:nvPicPr>
        <p:blipFill>
          <a:blip r:embed="rId7"/>
          <a:stretch>
            <a:fillRect/>
          </a:stretch>
        </p:blipFill>
        <p:spPr>
          <a:xfrm>
            <a:off x="5859050" y="1159832"/>
            <a:ext cx="1716067" cy="1563405"/>
          </a:xfrm>
          <a:prstGeom prst="rect">
            <a:avLst/>
          </a:prstGeom>
        </p:spPr>
      </p:pic>
      <p:pic>
        <p:nvPicPr>
          <p:cNvPr id="17" name="Picture 16" descr="A hand holding a pen over a blue note&#10;&#10;Description automatically generated">
            <a:extLst>
              <a:ext uri="{FF2B5EF4-FFF2-40B4-BE49-F238E27FC236}">
                <a16:creationId xmlns:a16="http://schemas.microsoft.com/office/drawing/2014/main" id="{20D9A658-9D22-4E1F-AAD2-19413CBC7602}"/>
              </a:ext>
            </a:extLst>
          </p:cNvPr>
          <p:cNvPicPr>
            <a:picLocks noChangeAspect="1"/>
          </p:cNvPicPr>
          <p:nvPr/>
        </p:nvPicPr>
        <p:blipFill>
          <a:blip r:embed="rId8"/>
          <a:stretch>
            <a:fillRect/>
          </a:stretch>
        </p:blipFill>
        <p:spPr>
          <a:xfrm>
            <a:off x="320911" y="2823989"/>
            <a:ext cx="1720111" cy="1570191"/>
          </a:xfrm>
          <a:prstGeom prst="rect">
            <a:avLst/>
          </a:prstGeom>
        </p:spPr>
      </p:pic>
      <p:pic>
        <p:nvPicPr>
          <p:cNvPr id="18" name="Picture 17" descr="A person&amp;#39;s feet standing in front of a start line&#10;&#10;Description automatically generated">
            <a:extLst>
              <a:ext uri="{FF2B5EF4-FFF2-40B4-BE49-F238E27FC236}">
                <a16:creationId xmlns:a16="http://schemas.microsoft.com/office/drawing/2014/main" id="{6FA262FD-F150-E7F3-17AE-9809BC08A5DE}"/>
              </a:ext>
            </a:extLst>
          </p:cNvPr>
          <p:cNvPicPr>
            <a:picLocks noChangeAspect="1"/>
          </p:cNvPicPr>
          <p:nvPr/>
        </p:nvPicPr>
        <p:blipFill rotWithShape="1">
          <a:blip r:embed="rId9"/>
          <a:srcRect l="1428" t="12500" r="326" b="-233"/>
          <a:stretch/>
        </p:blipFill>
        <p:spPr>
          <a:xfrm>
            <a:off x="2206994" y="2823417"/>
            <a:ext cx="1723309" cy="1566502"/>
          </a:xfrm>
          <a:prstGeom prst="rect">
            <a:avLst/>
          </a:prstGeom>
        </p:spPr>
      </p:pic>
      <p:sp>
        <p:nvSpPr>
          <p:cNvPr id="10" name="TextBox 9">
            <a:extLst>
              <a:ext uri="{FF2B5EF4-FFF2-40B4-BE49-F238E27FC236}">
                <a16:creationId xmlns:a16="http://schemas.microsoft.com/office/drawing/2014/main" id="{46372BA8-15A6-DE34-B136-8986D7A14F9E}"/>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2" name="TextBox 1">
            <a:extLst>
              <a:ext uri="{FF2B5EF4-FFF2-40B4-BE49-F238E27FC236}">
                <a16:creationId xmlns:a16="http://schemas.microsoft.com/office/drawing/2014/main" id="{837D3707-31F9-BDC8-BF74-BDD1E5445510}"/>
              </a:ext>
            </a:extLst>
          </p:cNvPr>
          <p:cNvSpPr txBox="1"/>
          <p:nvPr/>
        </p:nvSpPr>
        <p:spPr>
          <a:xfrm>
            <a:off x="4243129" y="2926081"/>
            <a:ext cx="3102260" cy="738664"/>
          </a:xfrm>
          <a:prstGeom prst="rect">
            <a:avLst/>
          </a:prstGeom>
          <a:noFill/>
        </p:spPr>
        <p:txBody>
          <a:bodyPr wrap="square" rtlCol="0">
            <a:spAutoFit/>
          </a:bodyPr>
          <a:lstStyle/>
          <a:p>
            <a:r>
              <a:rPr lang="en-US" dirty="0"/>
              <a:t>Cheat code: </a:t>
            </a:r>
            <a:r>
              <a:rPr lang="en-US" dirty="0">
                <a:hlinkClick r:id="rId10"/>
              </a:rPr>
              <a:t>www.overcomingobstacles.org</a:t>
            </a:r>
            <a:endParaRPr lang="en-US" dirty="0"/>
          </a:p>
          <a:p>
            <a:endParaRPr lang="en-US" dirty="0"/>
          </a:p>
        </p:txBody>
      </p:sp>
    </p:spTree>
    <p:extLst>
      <p:ext uri="{BB962C8B-B14F-4D97-AF65-F5344CB8AC3E}">
        <p14:creationId xmlns:p14="http://schemas.microsoft.com/office/powerpoint/2010/main" val="2338304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176917B2-CC48-7785-F62B-324235843B7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3CFD06F-22F9-4859-B2BB-C84136A9AAB9}"/>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3C198BC9-E7D3-1458-A2FC-409A42B4EDA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1126C9D-78E1-153B-38B7-55B5D2951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16D3CD80-18E0-C9D3-118D-8BB32118748C}"/>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1" name="Google Shape;63;p14">
            <a:extLst>
              <a:ext uri="{FF2B5EF4-FFF2-40B4-BE49-F238E27FC236}">
                <a16:creationId xmlns:a16="http://schemas.microsoft.com/office/drawing/2014/main" id="{9E7400EC-0738-6BDB-BAAA-B9E672CE27F8}"/>
              </a:ext>
            </a:extLst>
          </p:cNvPr>
          <p:cNvSpPr txBox="1">
            <a:spLocks noGrp="1"/>
          </p:cNvSpPr>
          <p:nvPr>
            <p:ph type="title"/>
          </p:nvPr>
        </p:nvSpPr>
        <p:spPr>
          <a:xfrm>
            <a:off x="1836897" y="56049"/>
            <a:ext cx="5331999" cy="572700"/>
          </a:xfrm>
          <a:prstGeom prst="rect">
            <a:avLst/>
          </a:prstGeom>
        </p:spPr>
        <p:txBody>
          <a:bodyPr spcFirstLastPara="1" wrap="square" lIns="91425" tIns="91425" rIns="91425" bIns="91425" anchor="t" anchorCtr="0">
            <a:noAutofit/>
          </a:bodyPr>
          <a:lstStyle/>
          <a:p>
            <a:pPr algn="ctr"/>
            <a:r>
              <a:rPr lang="en" sz="2700" b="1">
                <a:solidFill>
                  <a:srgbClr val="000000"/>
                </a:solidFill>
                <a:latin typeface="Barlow ExtraBold"/>
                <a:ea typeface="Open Sans"/>
                <a:cs typeface="Poppins"/>
              </a:rPr>
              <a:t>ENRICHMENT- Lesson Planning</a:t>
            </a:r>
            <a:endParaRPr lang="en" sz="2700" b="1">
              <a:solidFill>
                <a:srgbClr val="000000"/>
              </a:solidFill>
              <a:latin typeface="Barlow ExtraBold" panose="00000900000000000000" pitchFamily="2" charset="0"/>
              <a:ea typeface="Open Sans" panose="020B0606030504020204" pitchFamily="34" charset="0"/>
              <a:cs typeface="Poppins" pitchFamily="2" charset="77"/>
            </a:endParaRPr>
          </a:p>
        </p:txBody>
      </p:sp>
      <p:sp>
        <p:nvSpPr>
          <p:cNvPr id="10" name="TextBox 9">
            <a:extLst>
              <a:ext uri="{FF2B5EF4-FFF2-40B4-BE49-F238E27FC236}">
                <a16:creationId xmlns:a16="http://schemas.microsoft.com/office/drawing/2014/main" id="{46372BA8-15A6-DE34-B136-8986D7A14F9E}"/>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pic>
        <p:nvPicPr>
          <p:cNvPr id="2" name="Picture 1">
            <a:extLst>
              <a:ext uri="{FF2B5EF4-FFF2-40B4-BE49-F238E27FC236}">
                <a16:creationId xmlns:a16="http://schemas.microsoft.com/office/drawing/2014/main" id="{17348D84-E02C-1F8E-78BC-20AE26B71F58}"/>
              </a:ext>
            </a:extLst>
          </p:cNvPr>
          <p:cNvPicPr>
            <a:picLocks noChangeAspect="1"/>
          </p:cNvPicPr>
          <p:nvPr/>
        </p:nvPicPr>
        <p:blipFill>
          <a:blip r:embed="rId4"/>
          <a:stretch>
            <a:fillRect/>
          </a:stretch>
        </p:blipFill>
        <p:spPr>
          <a:xfrm>
            <a:off x="275581" y="767218"/>
            <a:ext cx="3112700" cy="3726494"/>
          </a:xfrm>
          <a:prstGeom prst="rect">
            <a:avLst/>
          </a:prstGeom>
        </p:spPr>
      </p:pic>
      <p:sp>
        <p:nvSpPr>
          <p:cNvPr id="7" name="TextBox 6">
            <a:extLst>
              <a:ext uri="{FF2B5EF4-FFF2-40B4-BE49-F238E27FC236}">
                <a16:creationId xmlns:a16="http://schemas.microsoft.com/office/drawing/2014/main" id="{5663C7B0-44ED-AEC8-8783-F32AB06E3163}"/>
              </a:ext>
            </a:extLst>
          </p:cNvPr>
          <p:cNvSpPr txBox="1"/>
          <p:nvPr/>
        </p:nvSpPr>
        <p:spPr>
          <a:xfrm>
            <a:off x="3726491" y="767220"/>
            <a:ext cx="486091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Enrichment block will have dedicated topics to cover:</a:t>
            </a:r>
          </a:p>
          <a:p>
            <a:r>
              <a:rPr lang="en-US" dirty="0"/>
              <a:t> - Mondays (Game-based/Group Themes)</a:t>
            </a:r>
          </a:p>
          <a:p>
            <a:r>
              <a:rPr lang="en-US" dirty="0"/>
              <a:t> -Tuesdays (Vocabulary Themed)</a:t>
            </a:r>
          </a:p>
          <a:p>
            <a:r>
              <a:rPr lang="en-US" dirty="0"/>
              <a:t> - Wednesdays (Arts, Culture, STEM Themed)</a:t>
            </a:r>
          </a:p>
          <a:p>
            <a:r>
              <a:rPr lang="en-US" dirty="0"/>
              <a:t> -Thursdays (Staff Choice for the theme)</a:t>
            </a:r>
          </a:p>
          <a:p>
            <a:pPr marL="285750" lvl="6" indent="-285750">
              <a:buFont typeface="Arial"/>
              <a:buChar char="•"/>
            </a:pPr>
            <a:r>
              <a:rPr lang="en-US" dirty="0"/>
              <a:t>Week#1: Getting Started - Ice Breaker Games + HW</a:t>
            </a:r>
          </a:p>
        </p:txBody>
      </p:sp>
      <p:sp>
        <p:nvSpPr>
          <p:cNvPr id="8" name="TextBox 7">
            <a:extLst>
              <a:ext uri="{FF2B5EF4-FFF2-40B4-BE49-F238E27FC236}">
                <a16:creationId xmlns:a16="http://schemas.microsoft.com/office/drawing/2014/main" id="{8DB756F5-B677-2FD6-61B8-89A74B3B6D4C}"/>
              </a:ext>
            </a:extLst>
          </p:cNvPr>
          <p:cNvSpPr txBox="1"/>
          <p:nvPr/>
        </p:nvSpPr>
        <p:spPr>
          <a:xfrm>
            <a:off x="3677163" y="3048940"/>
            <a:ext cx="461897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endParaRPr lang="en-US" dirty="0"/>
          </a:p>
          <a:p>
            <a:pPr marL="285750" indent="-285750">
              <a:buFontTx/>
              <a:buChar char="-"/>
            </a:pPr>
            <a:r>
              <a:rPr lang="en-US" dirty="0"/>
              <a:t>You are also able to use lesson plans that are approved by admin staff that you would like to use.</a:t>
            </a:r>
          </a:p>
          <a:p>
            <a:pPr marL="285750" indent="-285750">
              <a:buFontTx/>
              <a:buChar char="-"/>
            </a:pPr>
            <a:r>
              <a:rPr lang="en-US" dirty="0"/>
              <a:t>Must be submitted weekly before Friday Meetings.</a:t>
            </a:r>
          </a:p>
          <a:p>
            <a:endParaRPr lang="en-US" dirty="0"/>
          </a:p>
          <a:p>
            <a:pPr algn="l"/>
            <a:endParaRPr lang="en-US" dirty="0"/>
          </a:p>
        </p:txBody>
      </p:sp>
      <p:sp>
        <p:nvSpPr>
          <p:cNvPr id="9" name="TextBox 8">
            <a:extLst>
              <a:ext uri="{FF2B5EF4-FFF2-40B4-BE49-F238E27FC236}">
                <a16:creationId xmlns:a16="http://schemas.microsoft.com/office/drawing/2014/main" id="{691385B8-283A-997C-791E-584AA96B8896}"/>
              </a:ext>
            </a:extLst>
          </p:cNvPr>
          <p:cNvSpPr txBox="1"/>
          <p:nvPr/>
        </p:nvSpPr>
        <p:spPr>
          <a:xfrm>
            <a:off x="3999505" y="2226365"/>
            <a:ext cx="4516341" cy="1169551"/>
          </a:xfrm>
          <a:prstGeom prst="rect">
            <a:avLst/>
          </a:prstGeom>
          <a:noFill/>
        </p:spPr>
        <p:txBody>
          <a:bodyPr wrap="square" rtlCol="0">
            <a:spAutoFit/>
          </a:bodyPr>
          <a:lstStyle/>
          <a:p>
            <a:r>
              <a:rPr lang="en-US" b="1" u="sng" dirty="0"/>
              <a:t>Examples: </a:t>
            </a:r>
          </a:p>
          <a:p>
            <a:r>
              <a:rPr lang="en-US" dirty="0"/>
              <a:t>Monday – Absurd Trolley Problems</a:t>
            </a:r>
          </a:p>
          <a:p>
            <a:r>
              <a:rPr lang="en-US" dirty="0"/>
              <a:t>Tuesday: Spelling Bee / Boggle / Wordle / Pictionary</a:t>
            </a:r>
          </a:p>
          <a:p>
            <a:r>
              <a:rPr lang="en-US" dirty="0"/>
              <a:t>Wednesday: Who am I? Art based lesson</a:t>
            </a:r>
          </a:p>
          <a:p>
            <a:r>
              <a:rPr lang="en-US" dirty="0"/>
              <a:t>Thursday: Mafia/ Murder Mystery Game</a:t>
            </a:r>
          </a:p>
        </p:txBody>
      </p:sp>
    </p:spTree>
    <p:extLst>
      <p:ext uri="{BB962C8B-B14F-4D97-AF65-F5344CB8AC3E}">
        <p14:creationId xmlns:p14="http://schemas.microsoft.com/office/powerpoint/2010/main" val="2556945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C9DC0CDB-CC1A-95BC-CFBA-1FBF3EFF60D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986B5A47-D64A-33A8-92E7-0D34F27EA06A}"/>
              </a:ext>
            </a:extLst>
          </p:cNvPr>
          <p:cNvSpPr txBox="1">
            <a:spLocks noGrp="1"/>
          </p:cNvSpPr>
          <p:nvPr>
            <p:ph type="title"/>
          </p:nvPr>
        </p:nvSpPr>
        <p:spPr>
          <a:xfrm>
            <a:off x="1644476" y="802334"/>
            <a:ext cx="5579605" cy="956748"/>
          </a:xfrm>
          <a:prstGeom prst="rect">
            <a:avLst/>
          </a:prstGeom>
          <a:noFill/>
          <a:ln>
            <a:noFill/>
          </a:ln>
        </p:spPr>
        <p:txBody>
          <a:bodyPr spcFirstLastPara="1" wrap="square" lIns="91425" tIns="91425" rIns="91425" bIns="91425" anchor="t" anchorCtr="0">
            <a:noAutofit/>
          </a:bodyPr>
          <a:lstStyle/>
          <a:p>
            <a:pPr algn="ctr"/>
            <a:r>
              <a:rPr lang="en" sz="4000" b="1">
                <a:latin typeface="Barlow ExtraBold"/>
                <a:ea typeface="Open Sans"/>
                <a:cs typeface="Poppins"/>
              </a:rPr>
              <a:t>Wrap Up/ Reminders</a:t>
            </a:r>
            <a:br>
              <a:rPr lang="en" sz="4000" b="1">
                <a:latin typeface="Barlow ExtraBold"/>
                <a:ea typeface="Open Sans"/>
                <a:cs typeface="Poppins"/>
              </a:rPr>
            </a:br>
            <a:endParaRPr lang="en" sz="4000" b="1">
              <a:latin typeface="Barlow ExtraBold"/>
              <a:ea typeface="Open Sans" panose="020B0606030504020204" pitchFamily="34" charset="0"/>
              <a:cs typeface="Poppins"/>
            </a:endParaRPr>
          </a:p>
          <a:p>
            <a:endParaRPr lang="en" sz="1200">
              <a:ea typeface="Open Sans"/>
            </a:endParaRPr>
          </a:p>
        </p:txBody>
      </p:sp>
      <p:grpSp>
        <p:nvGrpSpPr>
          <p:cNvPr id="6" name="Group 5">
            <a:extLst>
              <a:ext uri="{FF2B5EF4-FFF2-40B4-BE49-F238E27FC236}">
                <a16:creationId xmlns:a16="http://schemas.microsoft.com/office/drawing/2014/main" id="{60D59827-E3AE-8F12-C931-D673334AF954}"/>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25C7C2EF-480D-CDE4-CB72-CD3D5650FC06}"/>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90A85181-6594-6DEF-1528-5D1201E76D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83F9DFF2-92D3-452B-6AAC-B24CB3DC3F64}"/>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0" name="TextBox 9">
            <a:extLst>
              <a:ext uri="{FF2B5EF4-FFF2-40B4-BE49-F238E27FC236}">
                <a16:creationId xmlns:a16="http://schemas.microsoft.com/office/drawing/2014/main" id="{3BD8EAB8-CA16-ADC5-B82B-E9ACE72BBA00}"/>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2" name="TextBox 1">
            <a:extLst>
              <a:ext uri="{FF2B5EF4-FFF2-40B4-BE49-F238E27FC236}">
                <a16:creationId xmlns:a16="http://schemas.microsoft.com/office/drawing/2014/main" id="{BB73A20C-D438-D7A4-B94F-DC63FDEC5B24}"/>
              </a:ext>
            </a:extLst>
          </p:cNvPr>
          <p:cNvSpPr txBox="1"/>
          <p:nvPr/>
        </p:nvSpPr>
        <p:spPr>
          <a:xfrm>
            <a:off x="1644041" y="2043308"/>
            <a:ext cx="588723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Please make sure you catch up on NINJIO Trainings via University Settlement Email</a:t>
            </a:r>
          </a:p>
          <a:p>
            <a:pPr marL="285750" indent="-285750">
              <a:buFont typeface="Arial" panose="020B0604020202020204" pitchFamily="34" charset="0"/>
              <a:buChar char="•"/>
            </a:pPr>
            <a:r>
              <a:rPr lang="en-US" dirty="0"/>
              <a:t>Make Sure timesheets are completed on time</a:t>
            </a:r>
          </a:p>
          <a:p>
            <a:pPr marL="285750" indent="-285750">
              <a:buFont typeface="Arial" panose="020B0604020202020204" pitchFamily="34" charset="0"/>
              <a:buChar char="•"/>
            </a:pPr>
            <a:r>
              <a:rPr lang="en-US" dirty="0"/>
              <a:t>Lesson plans need to be completed at least 1 week in advance and approved by the program director. </a:t>
            </a:r>
          </a:p>
        </p:txBody>
      </p:sp>
    </p:spTree>
    <p:extLst>
      <p:ext uri="{BB962C8B-B14F-4D97-AF65-F5344CB8AC3E}">
        <p14:creationId xmlns:p14="http://schemas.microsoft.com/office/powerpoint/2010/main" val="3156045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35830" y="-75677"/>
            <a:ext cx="2921442" cy="572700"/>
          </a:xfrm>
          <a:prstGeom prst="rect">
            <a:avLst/>
          </a:prstGeom>
        </p:spPr>
        <p:txBody>
          <a:bodyPr spcFirstLastPara="1" wrap="square" lIns="91425" tIns="91425" rIns="91425" bIns="91425" anchor="t" anchorCtr="0">
            <a:noAutofit/>
          </a:bodyPr>
          <a:lstStyle/>
          <a:p>
            <a:r>
              <a:rPr lang="en" sz="2000" b="1">
                <a:solidFill>
                  <a:srgbClr val="000000"/>
                </a:solidFill>
                <a:ea typeface="Open Sans"/>
              </a:rPr>
              <a:t>Staff Schedules </a:t>
            </a:r>
            <a:endParaRPr lang="en-US" sz="2000"/>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2" name="Table 1">
            <a:extLst>
              <a:ext uri="{FF2B5EF4-FFF2-40B4-BE49-F238E27FC236}">
                <a16:creationId xmlns:a16="http://schemas.microsoft.com/office/drawing/2014/main" id="{57C254ED-C1C9-0DAA-AA0D-F1C49C871F19}"/>
              </a:ext>
            </a:extLst>
          </p:cNvPr>
          <p:cNvGraphicFramePr>
            <a:graphicFrameLocks noGrp="1"/>
          </p:cNvGraphicFramePr>
          <p:nvPr>
            <p:extLst>
              <p:ext uri="{D42A27DB-BD31-4B8C-83A1-F6EECF244321}">
                <p14:modId xmlns:p14="http://schemas.microsoft.com/office/powerpoint/2010/main" val="663206306"/>
              </p:ext>
            </p:extLst>
          </p:nvPr>
        </p:nvGraphicFramePr>
        <p:xfrm>
          <a:off x="132496" y="283308"/>
          <a:ext cx="8849674" cy="3843972"/>
        </p:xfrm>
        <a:graphic>
          <a:graphicData uri="http://schemas.openxmlformats.org/drawingml/2006/table">
            <a:tbl>
              <a:tblPr firstRow="1" bandRow="1">
                <a:tableStyleId>{636C9652-D626-4EBA-8271-5768EE83712B}</a:tableStyleId>
              </a:tblPr>
              <a:tblGrid>
                <a:gridCol w="1570727">
                  <a:extLst>
                    <a:ext uri="{9D8B030D-6E8A-4147-A177-3AD203B41FA5}">
                      <a16:colId xmlns:a16="http://schemas.microsoft.com/office/drawing/2014/main" val="337035950"/>
                    </a:ext>
                  </a:extLst>
                </a:gridCol>
                <a:gridCol w="1570727">
                  <a:extLst>
                    <a:ext uri="{9D8B030D-6E8A-4147-A177-3AD203B41FA5}">
                      <a16:colId xmlns:a16="http://schemas.microsoft.com/office/drawing/2014/main" val="2119750129"/>
                    </a:ext>
                  </a:extLst>
                </a:gridCol>
                <a:gridCol w="1563619">
                  <a:extLst>
                    <a:ext uri="{9D8B030D-6E8A-4147-A177-3AD203B41FA5}">
                      <a16:colId xmlns:a16="http://schemas.microsoft.com/office/drawing/2014/main" val="3524330977"/>
                    </a:ext>
                  </a:extLst>
                </a:gridCol>
                <a:gridCol w="1471223">
                  <a:extLst>
                    <a:ext uri="{9D8B030D-6E8A-4147-A177-3AD203B41FA5}">
                      <a16:colId xmlns:a16="http://schemas.microsoft.com/office/drawing/2014/main" val="3488524879"/>
                    </a:ext>
                  </a:extLst>
                </a:gridCol>
                <a:gridCol w="1446239">
                  <a:extLst>
                    <a:ext uri="{9D8B030D-6E8A-4147-A177-3AD203B41FA5}">
                      <a16:colId xmlns:a16="http://schemas.microsoft.com/office/drawing/2014/main" val="3263466368"/>
                    </a:ext>
                  </a:extLst>
                </a:gridCol>
                <a:gridCol w="1227139">
                  <a:extLst>
                    <a:ext uri="{9D8B030D-6E8A-4147-A177-3AD203B41FA5}">
                      <a16:colId xmlns:a16="http://schemas.microsoft.com/office/drawing/2014/main" val="466044362"/>
                    </a:ext>
                  </a:extLst>
                </a:gridCol>
              </a:tblGrid>
              <a:tr h="277812">
                <a:tc>
                  <a:txBody>
                    <a:bodyPr/>
                    <a:lstStyle/>
                    <a:p>
                      <a:pPr lvl="1" algn="ctr">
                        <a:buNone/>
                      </a:pPr>
                      <a:r>
                        <a:rPr lang="en-US" sz="1200" b="1" dirty="0">
                          <a:solidFill>
                            <a:schemeClr val="bg1"/>
                          </a:solidFill>
                          <a:latin typeface="Barlow ExtraBold"/>
                        </a:rPr>
                        <a:t>STAFF</a:t>
                      </a:r>
                    </a:p>
                  </a:txBody>
                  <a:tcPr>
                    <a:solidFill>
                      <a:srgbClr val="FF4611"/>
                    </a:solidFill>
                  </a:tcPr>
                </a:tc>
                <a:tc>
                  <a:txBody>
                    <a:bodyPr/>
                    <a:lstStyle/>
                    <a:p>
                      <a:pPr lvl="1" algn="ctr"/>
                      <a:r>
                        <a:rPr lang="en-US" sz="1200" b="1" dirty="0">
                          <a:solidFill>
                            <a:schemeClr val="bg1"/>
                          </a:solidFill>
                          <a:latin typeface="Barlow ExtraBold"/>
                        </a:rPr>
                        <a:t>MONDAY</a:t>
                      </a:r>
                    </a:p>
                  </a:txBody>
                  <a:tcPr>
                    <a:solidFill>
                      <a:srgbClr val="FF4611"/>
                    </a:solidFill>
                  </a:tcPr>
                </a:tc>
                <a:tc>
                  <a:txBody>
                    <a:bodyPr/>
                    <a:lstStyle/>
                    <a:p>
                      <a:pPr lvl="0" algn="ctr">
                        <a:buNone/>
                      </a:pPr>
                      <a:r>
                        <a:rPr lang="en-US" sz="1200" b="1" dirty="0">
                          <a:solidFill>
                            <a:schemeClr val="bg1"/>
                          </a:solidFill>
                          <a:latin typeface="Barlow ExtraBold"/>
                        </a:rPr>
                        <a:t>TUESDAY</a:t>
                      </a:r>
                    </a:p>
                  </a:txBody>
                  <a:tcPr>
                    <a:solidFill>
                      <a:srgbClr val="FF4611"/>
                    </a:solidFill>
                  </a:tcPr>
                </a:tc>
                <a:tc>
                  <a:txBody>
                    <a:bodyPr/>
                    <a:lstStyle/>
                    <a:p>
                      <a:pPr lvl="1" algn="ctr">
                        <a:buNone/>
                      </a:pPr>
                      <a:r>
                        <a:rPr lang="en-US" sz="1200" b="1" dirty="0">
                          <a:solidFill>
                            <a:schemeClr val="bg1"/>
                          </a:solidFill>
                          <a:latin typeface="Barlow ExtraBold"/>
                        </a:rPr>
                        <a:t>WEDNESDAY</a:t>
                      </a:r>
                    </a:p>
                  </a:txBody>
                  <a:tcPr>
                    <a:solidFill>
                      <a:srgbClr val="FF4611"/>
                    </a:solidFill>
                  </a:tcPr>
                </a:tc>
                <a:tc>
                  <a:txBody>
                    <a:bodyPr/>
                    <a:lstStyle/>
                    <a:p>
                      <a:pPr lvl="0" algn="ctr">
                        <a:buNone/>
                      </a:pPr>
                      <a:r>
                        <a:rPr lang="en-US" sz="1200" b="1" dirty="0">
                          <a:solidFill>
                            <a:schemeClr val="bg1"/>
                          </a:solidFill>
                          <a:latin typeface="Barlow ExtraBold"/>
                        </a:rPr>
                        <a:t>THURSDAY</a:t>
                      </a:r>
                    </a:p>
                  </a:txBody>
                  <a:tcPr>
                    <a:solidFill>
                      <a:srgbClr val="FF4611"/>
                    </a:solidFill>
                  </a:tcPr>
                </a:tc>
                <a:tc>
                  <a:txBody>
                    <a:bodyPr/>
                    <a:lstStyle/>
                    <a:p>
                      <a:pPr algn="ctr"/>
                      <a:r>
                        <a:rPr lang="en-US" sz="1200" b="1" dirty="0">
                          <a:solidFill>
                            <a:schemeClr val="bg1"/>
                          </a:solidFill>
                          <a:latin typeface="Barlow ExtraBold"/>
                        </a:rPr>
                        <a:t>FRIDAY</a:t>
                      </a:r>
                    </a:p>
                  </a:txBody>
                  <a:tcPr>
                    <a:solidFill>
                      <a:srgbClr val="FF4611"/>
                    </a:solidFill>
                  </a:tcPr>
                </a:tc>
                <a:extLst>
                  <a:ext uri="{0D108BD9-81ED-4DB2-BD59-A6C34878D82A}">
                    <a16:rowId xmlns:a16="http://schemas.microsoft.com/office/drawing/2014/main" val="3901276267"/>
                  </a:ext>
                </a:extLst>
              </a:tr>
              <a:tr h="0">
                <a:tc>
                  <a:txBody>
                    <a:bodyPr/>
                    <a:lstStyle/>
                    <a:p>
                      <a:pPr lvl="0">
                        <a:buNone/>
                      </a:pPr>
                      <a:r>
                        <a:rPr lang="en-US" sz="1000" dirty="0"/>
                        <a:t>Jason Crowell (Program Director)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10:00am-6:00pm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10:00am-6:00pm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10:00am-6:00pm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10:00am-6:00pm</a:t>
                      </a:r>
                    </a:p>
                    <a:p>
                      <a:pPr lvl="0">
                        <a:buNone/>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10:00am-6:00pm</a:t>
                      </a:r>
                    </a:p>
                  </a:txBody>
                  <a:tcPr/>
                </a:tc>
                <a:extLst>
                  <a:ext uri="{0D108BD9-81ED-4DB2-BD59-A6C34878D82A}">
                    <a16:rowId xmlns:a16="http://schemas.microsoft.com/office/drawing/2014/main" val="2943177460"/>
                  </a:ext>
                </a:extLst>
              </a:tr>
              <a:tr h="0">
                <a:tc>
                  <a:txBody>
                    <a:bodyPr/>
                    <a:lstStyle/>
                    <a:p>
                      <a:pPr lvl="0">
                        <a:buNone/>
                      </a:pPr>
                      <a:r>
                        <a:rPr lang="en-US" sz="1000" b="0" i="0" u="none" strike="noStrike" noProof="0" dirty="0">
                          <a:latin typeface="Arial"/>
                        </a:rPr>
                        <a:t>Kyara Rodriguez</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1:00pm-6:00pm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1:00pm-6:00pm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1:00pm-6:00pm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1:00pm-6:00pm</a:t>
                      </a:r>
                    </a:p>
                    <a:p>
                      <a:pPr lvl="0">
                        <a:buNone/>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1:00pm-6:00pm</a:t>
                      </a:r>
                    </a:p>
                  </a:txBody>
                  <a:tcPr/>
                </a:tc>
                <a:extLst>
                  <a:ext uri="{0D108BD9-81ED-4DB2-BD59-A6C34878D82A}">
                    <a16:rowId xmlns:a16="http://schemas.microsoft.com/office/drawing/2014/main" val="2756605077"/>
                  </a:ext>
                </a:extLst>
              </a:tr>
              <a:tr h="0">
                <a:tc>
                  <a:txBody>
                    <a:bodyPr/>
                    <a:lstStyle/>
                    <a:p>
                      <a:pPr lvl="0">
                        <a:buNone/>
                      </a:pPr>
                      <a:r>
                        <a:rPr lang="en-US" sz="1000" b="0" i="0" u="none" strike="noStrike" noProof="0" dirty="0" err="1">
                          <a:latin typeface="Arial"/>
                        </a:rPr>
                        <a:t>Aissatou</a:t>
                      </a:r>
                      <a:r>
                        <a:rPr lang="en-US" sz="1000" b="0" i="0" u="none" strike="noStrike" noProof="0" dirty="0">
                          <a:latin typeface="Arial"/>
                        </a:rPr>
                        <a:t> Barry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3:00pm-5:30pm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Day Off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3:00pm-5:30pm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Day Off</a:t>
                      </a:r>
                    </a:p>
                  </a:txBody>
                  <a:tcPr/>
                </a:tc>
                <a:tc>
                  <a:txBody>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Day Off</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p>
                  </a:txBody>
                  <a:tcPr/>
                </a:tc>
                <a:extLst>
                  <a:ext uri="{0D108BD9-81ED-4DB2-BD59-A6C34878D82A}">
                    <a16:rowId xmlns:a16="http://schemas.microsoft.com/office/drawing/2014/main" val="3282605563"/>
                  </a:ext>
                </a:extLst>
              </a:tr>
              <a:tr h="0">
                <a:tc>
                  <a:txBody>
                    <a:bodyPr/>
                    <a:lstStyle/>
                    <a:p>
                      <a:pPr lvl="0">
                        <a:buNone/>
                      </a:pPr>
                      <a:r>
                        <a:rPr lang="en-US" sz="1000" b="0" i="0" u="none" strike="noStrike" noProof="0" dirty="0">
                          <a:latin typeface="Arial"/>
                        </a:rPr>
                        <a:t>Jonathan Del Rio</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Day Off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3:00pm-5:30pm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Day Off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3:00pm-5:30pm</a:t>
                      </a:r>
                    </a:p>
                    <a:p>
                      <a:pPr lvl="0">
                        <a:buNone/>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Day Off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p>
                  </a:txBody>
                  <a:tcPr/>
                </a:tc>
                <a:extLst>
                  <a:ext uri="{0D108BD9-81ED-4DB2-BD59-A6C34878D82A}">
                    <a16:rowId xmlns:a16="http://schemas.microsoft.com/office/drawing/2014/main" val="3497511573"/>
                  </a:ext>
                </a:extLst>
              </a:tr>
              <a:tr h="0">
                <a:tc>
                  <a:txBody>
                    <a:bodyPr/>
                    <a:lstStyle/>
                    <a:p>
                      <a:pPr lvl="0">
                        <a:buNone/>
                      </a:pPr>
                      <a:r>
                        <a:rPr lang="en-US" sz="1000" b="0" i="0" u="none" strike="noStrike" noProof="0" dirty="0">
                          <a:latin typeface="Arial"/>
                        </a:rPr>
                        <a:t>Joseph Maria</a:t>
                      </a: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2:15pm-5:45pm</a:t>
                      </a:r>
                    </a:p>
                    <a:p>
                      <a:pPr lvl="0">
                        <a:buNone/>
                      </a:pPr>
                      <a:endParaRPr lang="en-US" sz="1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1:30pm-6:00pm</a:t>
                      </a:r>
                    </a:p>
                  </a:txBody>
                  <a:tcPr/>
                </a:tc>
                <a:extLst>
                  <a:ext uri="{0D108BD9-81ED-4DB2-BD59-A6C34878D82A}">
                    <a16:rowId xmlns:a16="http://schemas.microsoft.com/office/drawing/2014/main" val="660601059"/>
                  </a:ext>
                </a:extLst>
              </a:tr>
              <a:tr h="0">
                <a:tc>
                  <a:txBody>
                    <a:bodyPr/>
                    <a:lstStyle/>
                    <a:p>
                      <a:pPr lvl="0">
                        <a:buNone/>
                      </a:pPr>
                      <a:r>
                        <a:rPr lang="en-US" sz="1000" dirty="0" err="1"/>
                        <a:t>Jeyda</a:t>
                      </a:r>
                      <a:r>
                        <a:rPr lang="en-US" sz="1000" dirty="0"/>
                        <a:t> Pacheco</a:t>
                      </a:r>
                    </a:p>
                  </a:txBody>
                  <a:tcPr/>
                </a:tc>
                <a:tc>
                  <a:txBody>
                    <a:bodyPr/>
                    <a:lstStyle/>
                    <a:p>
                      <a:pPr lvl="0">
                        <a:buNone/>
                      </a:pPr>
                      <a:r>
                        <a:rPr lang="en-US" sz="1000" dirty="0"/>
                        <a:t>2:15pm-5:45pm</a:t>
                      </a:r>
                    </a:p>
                    <a:p>
                      <a:pPr lvl="0">
                        <a:buNone/>
                      </a:pPr>
                      <a:endParaRPr lang="en-US" sz="1000" dirty="0"/>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1:30pm-6:00pm</a:t>
                      </a:r>
                    </a:p>
                  </a:txBody>
                  <a:tcPr/>
                </a:tc>
                <a:extLst>
                  <a:ext uri="{0D108BD9-81ED-4DB2-BD59-A6C34878D82A}">
                    <a16:rowId xmlns:a16="http://schemas.microsoft.com/office/drawing/2014/main" val="3415302838"/>
                  </a:ext>
                </a:extLst>
              </a:tr>
              <a:tr h="0">
                <a:tc>
                  <a:txBody>
                    <a:bodyPr/>
                    <a:lstStyle/>
                    <a:p>
                      <a:pPr lvl="0">
                        <a:buNone/>
                      </a:pPr>
                      <a:r>
                        <a:rPr lang="en-US" sz="1000" dirty="0" err="1"/>
                        <a:t>Jayshawn</a:t>
                      </a:r>
                      <a:r>
                        <a:rPr lang="en-US" sz="1000" dirty="0"/>
                        <a:t> Hernandez</a:t>
                      </a:r>
                    </a:p>
                  </a:txBody>
                  <a:tcPr/>
                </a:tc>
                <a:tc>
                  <a:txBody>
                    <a:bodyPr/>
                    <a:lstStyle/>
                    <a:p>
                      <a:pPr lvl="0">
                        <a:buNone/>
                      </a:pPr>
                      <a:r>
                        <a:rPr lang="en-US" sz="1000" dirty="0"/>
                        <a:t>2:15pm-5:45pm</a:t>
                      </a:r>
                    </a:p>
                    <a:p>
                      <a:pPr lvl="0">
                        <a:buNone/>
                      </a:pPr>
                      <a:endParaRPr lang="en-US" sz="1000" dirty="0"/>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1:30pm-6:00pm</a:t>
                      </a:r>
                    </a:p>
                  </a:txBody>
                  <a:tcPr/>
                </a:tc>
                <a:extLst>
                  <a:ext uri="{0D108BD9-81ED-4DB2-BD59-A6C34878D82A}">
                    <a16:rowId xmlns:a16="http://schemas.microsoft.com/office/drawing/2014/main" val="2889424353"/>
                  </a:ext>
                </a:extLst>
              </a:tr>
              <a:tr h="0">
                <a:tc>
                  <a:txBody>
                    <a:bodyPr/>
                    <a:lstStyle/>
                    <a:p>
                      <a:pPr lvl="0">
                        <a:buNone/>
                      </a:pPr>
                      <a:r>
                        <a:rPr lang="en-US" sz="1000" dirty="0"/>
                        <a:t>Jada Brown</a:t>
                      </a:r>
                    </a:p>
                  </a:txBody>
                  <a:tcPr/>
                </a:tc>
                <a:tc>
                  <a:txBody>
                    <a:bodyPr/>
                    <a:lstStyle/>
                    <a:p>
                      <a:pPr lvl="0">
                        <a:buNone/>
                      </a:pPr>
                      <a:r>
                        <a:rPr lang="en-US" sz="1000" dirty="0"/>
                        <a:t>Day Off</a:t>
                      </a:r>
                    </a:p>
                    <a:p>
                      <a:pPr lvl="0">
                        <a:buNone/>
                      </a:pPr>
                      <a:endParaRPr lang="en-US" sz="1000" dirty="0"/>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1:30pm-6:00pm</a:t>
                      </a:r>
                    </a:p>
                  </a:txBody>
                  <a:tcPr/>
                </a:tc>
                <a:extLst>
                  <a:ext uri="{0D108BD9-81ED-4DB2-BD59-A6C34878D82A}">
                    <a16:rowId xmlns:a16="http://schemas.microsoft.com/office/drawing/2014/main" val="2527003541"/>
                  </a:ext>
                </a:extLst>
              </a:tr>
              <a:tr h="0">
                <a:tc>
                  <a:txBody>
                    <a:bodyPr/>
                    <a:lstStyle/>
                    <a:p>
                      <a:pPr lvl="0">
                        <a:buNone/>
                      </a:pPr>
                      <a:r>
                        <a:rPr lang="en-US" sz="1000" dirty="0" err="1"/>
                        <a:t>Lizbeiry</a:t>
                      </a:r>
                      <a:r>
                        <a:rPr lang="en-US" sz="1000" dirty="0"/>
                        <a:t> </a:t>
                      </a:r>
                      <a:r>
                        <a:rPr lang="en-US" sz="1000" dirty="0" err="1"/>
                        <a:t>Genao</a:t>
                      </a:r>
                      <a:endParaRPr lang="en-US" sz="1000" dirty="0"/>
                    </a:p>
                  </a:txBody>
                  <a:tcPr/>
                </a:tc>
                <a:tc>
                  <a:txBody>
                    <a:bodyPr/>
                    <a:lstStyle/>
                    <a:p>
                      <a:pPr lvl="0">
                        <a:buNone/>
                      </a:pPr>
                      <a:r>
                        <a:rPr lang="en-US" sz="1000" dirty="0"/>
                        <a:t>2:15pm-5:45pm</a:t>
                      </a:r>
                    </a:p>
                    <a:p>
                      <a:pPr lvl="0">
                        <a:buNone/>
                      </a:pPr>
                      <a:endParaRPr lang="en-US" sz="1000" dirty="0"/>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lvl="0">
                        <a:buNone/>
                      </a:pPr>
                      <a:r>
                        <a:rPr lang="en-US" sz="1000" dirty="0"/>
                        <a:t>2:15pm-5:45pm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1:30pm-6:00pm</a:t>
                      </a:r>
                    </a:p>
                  </a:txBody>
                  <a:tcPr/>
                </a:tc>
                <a:extLst>
                  <a:ext uri="{0D108BD9-81ED-4DB2-BD59-A6C34878D82A}">
                    <a16:rowId xmlns:a16="http://schemas.microsoft.com/office/drawing/2014/main" val="2124189550"/>
                  </a:ext>
                </a:extLst>
              </a:tr>
            </a:tbl>
          </a:graphicData>
        </a:graphic>
      </p:graphicFrame>
      <p:sp>
        <p:nvSpPr>
          <p:cNvPr id="10" name="TextBox 9">
            <a:extLst>
              <a:ext uri="{FF2B5EF4-FFF2-40B4-BE49-F238E27FC236}">
                <a16:creationId xmlns:a16="http://schemas.microsoft.com/office/drawing/2014/main" id="{59C720B0-6398-370A-034C-36693664776E}"/>
              </a:ext>
            </a:extLst>
          </p:cNvPr>
          <p:cNvSpPr txBox="1"/>
          <p:nvPr/>
        </p:nvSpPr>
        <p:spPr>
          <a:xfrm>
            <a:off x="569900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
        <p:nvSpPr>
          <p:cNvPr id="7" name="TextBox 6">
            <a:extLst>
              <a:ext uri="{FF2B5EF4-FFF2-40B4-BE49-F238E27FC236}">
                <a16:creationId xmlns:a16="http://schemas.microsoft.com/office/drawing/2014/main" id="{34F01F45-E6FB-653E-6DEB-60C31CDDE8B6}"/>
              </a:ext>
            </a:extLst>
          </p:cNvPr>
          <p:cNvSpPr txBox="1"/>
          <p:nvPr/>
        </p:nvSpPr>
        <p:spPr>
          <a:xfrm>
            <a:off x="3482671" y="4126169"/>
            <a:ext cx="2751151" cy="307777"/>
          </a:xfrm>
          <a:prstGeom prst="rect">
            <a:avLst/>
          </a:prstGeom>
          <a:noFill/>
        </p:spPr>
        <p:txBody>
          <a:bodyPr wrap="square" rtlCol="0">
            <a:spAutoFit/>
          </a:bodyPr>
          <a:lstStyle/>
          <a:p>
            <a:r>
              <a:rPr lang="en-US" dirty="0"/>
              <a:t>*Staff meeting will be on Fridays</a:t>
            </a:r>
          </a:p>
        </p:txBody>
      </p:sp>
    </p:spTree>
    <p:extLst>
      <p:ext uri="{BB962C8B-B14F-4D97-AF65-F5344CB8AC3E}">
        <p14:creationId xmlns:p14="http://schemas.microsoft.com/office/powerpoint/2010/main" val="229826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38272" y="133141"/>
            <a:ext cx="5331999" cy="572700"/>
          </a:xfrm>
          <a:prstGeom prst="rect">
            <a:avLst/>
          </a:prstGeom>
        </p:spPr>
        <p:txBody>
          <a:bodyPr spcFirstLastPara="1" wrap="square" lIns="91425" tIns="91425" rIns="91425" bIns="91425" anchor="t" anchorCtr="0">
            <a:noAutofit/>
          </a:bodyPr>
          <a:lstStyle/>
          <a:p>
            <a:r>
              <a:rPr lang="en" sz="2700" b="1" dirty="0">
                <a:solidFill>
                  <a:srgbClr val="000000"/>
                </a:solidFill>
                <a:ea typeface="Open Sans" panose="020B0606030504020204" pitchFamily="34" charset="0"/>
              </a:rPr>
              <a:t>Fall School Year 2024-2025</a:t>
            </a:r>
            <a:endParaRPr lang="en-US" dirty="0"/>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7" name="Table 6">
            <a:extLst>
              <a:ext uri="{FF2B5EF4-FFF2-40B4-BE49-F238E27FC236}">
                <a16:creationId xmlns:a16="http://schemas.microsoft.com/office/drawing/2014/main" id="{EA565319-9CE1-9154-000A-A804278394A4}"/>
              </a:ext>
            </a:extLst>
          </p:cNvPr>
          <p:cNvGraphicFramePr>
            <a:graphicFrameLocks noGrp="1"/>
          </p:cNvGraphicFramePr>
          <p:nvPr>
            <p:extLst>
              <p:ext uri="{D42A27DB-BD31-4B8C-83A1-F6EECF244321}">
                <p14:modId xmlns:p14="http://schemas.microsoft.com/office/powerpoint/2010/main" val="1222062590"/>
              </p:ext>
            </p:extLst>
          </p:nvPr>
        </p:nvGraphicFramePr>
        <p:xfrm>
          <a:off x="277812" y="936625"/>
          <a:ext cx="8383504" cy="3151187"/>
        </p:xfrm>
        <a:graphic>
          <a:graphicData uri="http://schemas.openxmlformats.org/drawingml/2006/table">
            <a:tbl>
              <a:tblPr firstRow="1" bandRow="1">
                <a:tableStyleId>{636C9652-D626-4EBA-8271-5768EE83712B}</a:tableStyleId>
              </a:tblPr>
              <a:tblGrid>
                <a:gridCol w="4626801">
                  <a:extLst>
                    <a:ext uri="{9D8B030D-6E8A-4147-A177-3AD203B41FA5}">
                      <a16:colId xmlns:a16="http://schemas.microsoft.com/office/drawing/2014/main" val="1333800472"/>
                    </a:ext>
                  </a:extLst>
                </a:gridCol>
                <a:gridCol w="2160739">
                  <a:extLst>
                    <a:ext uri="{9D8B030D-6E8A-4147-A177-3AD203B41FA5}">
                      <a16:colId xmlns:a16="http://schemas.microsoft.com/office/drawing/2014/main" val="309602310"/>
                    </a:ext>
                  </a:extLst>
                </a:gridCol>
                <a:gridCol w="1595964">
                  <a:extLst>
                    <a:ext uri="{9D8B030D-6E8A-4147-A177-3AD203B41FA5}">
                      <a16:colId xmlns:a16="http://schemas.microsoft.com/office/drawing/2014/main" val="1139496521"/>
                    </a:ext>
                  </a:extLst>
                </a:gridCol>
              </a:tblGrid>
              <a:tr h="1095375">
                <a:tc>
                  <a:txBody>
                    <a:bodyPr/>
                    <a:lstStyle/>
                    <a:p>
                      <a:r>
                        <a:rPr lang="en-US" sz="1200" b="1" dirty="0"/>
                        <a:t>Girls Volleyball – </a:t>
                      </a:r>
                      <a:r>
                        <a:rPr lang="en-US" sz="1100" b="0" dirty="0"/>
                        <a:t>Student in the volleyball program will be focused on Leadership Development. We will collaborate East Side Girls Volleyball (Varsity) Team with Clinics and building relationships with other youth. </a:t>
                      </a:r>
                      <a:endParaRPr lang="en-US" sz="1100" dirty="0">
                        <a:latin typeface="Barlow"/>
                      </a:endParaRPr>
                    </a:p>
                  </a:txBody>
                  <a:tcPr/>
                </a:tc>
                <a:tc>
                  <a:txBody>
                    <a:bodyPr/>
                    <a:lstStyle/>
                    <a:p>
                      <a:pPr lvl="0">
                        <a:buNone/>
                      </a:pPr>
                      <a:r>
                        <a:rPr lang="en-US" b="1" dirty="0">
                          <a:sym typeface="Arial"/>
                        </a:rPr>
                        <a:t>Ms. Barry</a:t>
                      </a:r>
                    </a:p>
                  </a:txBody>
                  <a:tcPr/>
                </a:tc>
                <a:tc>
                  <a:txBody>
                    <a:bodyPr/>
                    <a:lstStyle/>
                    <a:p>
                      <a:pPr lvl="0">
                        <a:buNone/>
                      </a:pPr>
                      <a:r>
                        <a:rPr lang="en-US" sz="1200" b="1" i="0" u="none" strike="noStrike" noProof="0">
                          <a:solidFill>
                            <a:srgbClr val="000000"/>
                          </a:solidFill>
                          <a:latin typeface="Arial"/>
                        </a:rPr>
                        <a:t>Schedule</a:t>
                      </a:r>
                      <a:br>
                        <a:rPr lang="en-US" sz="1200" b="1" i="0" u="none" strike="noStrike" noProof="0">
                          <a:solidFill>
                            <a:srgbClr val="000000"/>
                          </a:solidFill>
                          <a:latin typeface="Arial"/>
                        </a:rPr>
                      </a:br>
                      <a:r>
                        <a:rPr lang="en-US" sz="1200" b="1" i="0" u="none" strike="noStrike" noProof="0">
                          <a:solidFill>
                            <a:srgbClr val="000000"/>
                          </a:solidFill>
                          <a:latin typeface="Arial"/>
                        </a:rPr>
                        <a:t>Everyday</a:t>
                      </a:r>
                    </a:p>
                    <a:p>
                      <a:pPr lvl="0">
                        <a:buNone/>
                      </a:pPr>
                      <a:endParaRPr lang="en-US" sz="1200" b="1" i="0" u="none" strike="noStrike" noProof="0">
                        <a:solidFill>
                          <a:srgbClr val="000000"/>
                        </a:solidFill>
                        <a:latin typeface="Arial"/>
                      </a:endParaRPr>
                    </a:p>
                    <a:p>
                      <a:pPr lvl="0">
                        <a:buNone/>
                      </a:pPr>
                      <a:endParaRPr lang="en-US" sz="1200" b="1" i="0" u="none" strike="noStrike" noProof="0">
                        <a:solidFill>
                          <a:srgbClr val="000000"/>
                        </a:solidFill>
                        <a:latin typeface="Arial"/>
                      </a:endParaRPr>
                    </a:p>
                  </a:txBody>
                  <a:tcPr/>
                </a:tc>
                <a:extLst>
                  <a:ext uri="{0D108BD9-81ED-4DB2-BD59-A6C34878D82A}">
                    <a16:rowId xmlns:a16="http://schemas.microsoft.com/office/drawing/2014/main" val="456361726"/>
                  </a:ext>
                </a:extLst>
              </a:tr>
              <a:tr h="984250">
                <a:tc>
                  <a:txBody>
                    <a:bodyPr/>
                    <a:lstStyle/>
                    <a:p>
                      <a:r>
                        <a:rPr lang="en-US" sz="1200" b="1" dirty="0"/>
                        <a:t>Boys Basketball </a:t>
                      </a:r>
                      <a:r>
                        <a:rPr lang="en-US" sz="1200" dirty="0"/>
                        <a:t>- </a:t>
                      </a:r>
                      <a:r>
                        <a:rPr lang="en-US" sz="1100" b="0" i="0" u="none" strike="noStrike" noProof="0" dirty="0">
                          <a:solidFill>
                            <a:srgbClr val="000000"/>
                          </a:solidFill>
                          <a:latin typeface="Barlow"/>
                        </a:rPr>
                        <a:t>Suitable for players of all skill levels, this program focuses on developing fundamental basketball skills, including dribbling, shooting, passing, and defensive techniques. Teams will be formed to MSAL sports teams. </a:t>
                      </a:r>
                      <a:endParaRPr lang="en-US" sz="1100" dirty="0">
                        <a:latin typeface="Barlow"/>
                      </a:endParaRPr>
                    </a:p>
                  </a:txBody>
                  <a:tcPr/>
                </a:tc>
                <a:tc>
                  <a:txBody>
                    <a:bodyPr/>
                    <a:lstStyle/>
                    <a:p>
                      <a:pPr lvl="0">
                        <a:buNone/>
                      </a:pPr>
                      <a:r>
                        <a:rPr lang="en-US" sz="1200" b="1" i="0" u="none" strike="noStrike" noProof="0" dirty="0">
                          <a:solidFill>
                            <a:srgbClr val="000000"/>
                          </a:solidFill>
                          <a:latin typeface="Arial"/>
                        </a:rPr>
                        <a:t>Mr. Del Rio</a:t>
                      </a:r>
                    </a:p>
                  </a:txBody>
                  <a:tcPr/>
                </a:tc>
                <a:tc>
                  <a:txBody>
                    <a:bodyPr/>
                    <a:lstStyle/>
                    <a:p>
                      <a:pPr lvl="0">
                        <a:buNone/>
                      </a:pPr>
                      <a:r>
                        <a:rPr lang="en-US" sz="1200" b="1" i="0" u="none" strike="noStrike" noProof="0">
                          <a:solidFill>
                            <a:srgbClr val="000000"/>
                          </a:solidFill>
                          <a:latin typeface="Arial"/>
                        </a:rPr>
                        <a:t> Everyday</a:t>
                      </a:r>
                      <a:endParaRPr lang="en-US"/>
                    </a:p>
                  </a:txBody>
                  <a:tcPr/>
                </a:tc>
                <a:extLst>
                  <a:ext uri="{0D108BD9-81ED-4DB2-BD59-A6C34878D82A}">
                    <a16:rowId xmlns:a16="http://schemas.microsoft.com/office/drawing/2014/main" val="1814434686"/>
                  </a:ext>
                </a:extLst>
              </a:tr>
              <a:tr h="1071562">
                <a:tc>
                  <a:txBody>
                    <a:bodyPr/>
                    <a:lstStyle/>
                    <a:p>
                      <a:r>
                        <a:rPr lang="en-US" sz="1200" b="1" dirty="0"/>
                        <a:t>Dance </a:t>
                      </a:r>
                      <a:r>
                        <a:rPr lang="en-US" sz="1200" dirty="0"/>
                        <a:t>- </a:t>
                      </a:r>
                      <a:r>
                        <a:rPr lang="en-US" sz="1100" b="0" i="0" u="none" strike="noStrike" noProof="0" dirty="0">
                          <a:solidFill>
                            <a:srgbClr val="000000"/>
                          </a:solidFill>
                          <a:latin typeface="Barlow"/>
                        </a:rPr>
                        <a:t>Open to participants of all skill levels. Students will have the opportunity to learn and perform choreographed routines, encouraging creativity and teamwork</a:t>
                      </a:r>
                    </a:p>
                    <a:p>
                      <a:pPr lvl="0">
                        <a:buNone/>
                      </a:pPr>
                      <a:endParaRPr lang="en-US" dirty="0"/>
                    </a:p>
                  </a:txBody>
                  <a:tcPr/>
                </a:tc>
                <a:tc>
                  <a:txBody>
                    <a:bodyPr/>
                    <a:lstStyle/>
                    <a:p>
                      <a:r>
                        <a:rPr lang="en-US" b="1" dirty="0"/>
                        <a:t>Jada</a:t>
                      </a:r>
                    </a:p>
                  </a:txBody>
                  <a:tcPr/>
                </a:tc>
                <a:tc>
                  <a:txBody>
                    <a:bodyPr/>
                    <a:lstStyle/>
                    <a:p>
                      <a:pPr lvl="0">
                        <a:buNone/>
                      </a:pPr>
                      <a:r>
                        <a:rPr lang="en-US" sz="1200" b="1" i="0" u="none" strike="noStrike" noProof="0" dirty="0">
                          <a:solidFill>
                            <a:srgbClr val="000000"/>
                          </a:solidFill>
                          <a:latin typeface="Arial"/>
                        </a:rPr>
                        <a:t>Tuesday or Thursdays</a:t>
                      </a:r>
                    </a:p>
                  </a:txBody>
                  <a:tcPr/>
                </a:tc>
                <a:extLst>
                  <a:ext uri="{0D108BD9-81ED-4DB2-BD59-A6C34878D82A}">
                    <a16:rowId xmlns:a16="http://schemas.microsoft.com/office/drawing/2014/main" val="3979176102"/>
                  </a:ext>
                </a:extLst>
              </a:tr>
            </a:tbl>
          </a:graphicData>
        </a:graphic>
      </p:graphicFrame>
      <p:sp>
        <p:nvSpPr>
          <p:cNvPr id="10" name="TextBox 9">
            <a:extLst>
              <a:ext uri="{FF2B5EF4-FFF2-40B4-BE49-F238E27FC236}">
                <a16:creationId xmlns:a16="http://schemas.microsoft.com/office/drawing/2014/main" id="{ACB44B6A-4682-970D-B4F8-1362C87E115D}"/>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3182321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38272" y="133141"/>
            <a:ext cx="5331999" cy="572700"/>
          </a:xfrm>
          <a:prstGeom prst="rect">
            <a:avLst/>
          </a:prstGeom>
        </p:spPr>
        <p:txBody>
          <a:bodyPr spcFirstLastPara="1" wrap="square" lIns="91425" tIns="91425" rIns="91425" bIns="91425" anchor="t" anchorCtr="0">
            <a:noAutofit/>
          </a:bodyPr>
          <a:lstStyle/>
          <a:p>
            <a:r>
              <a:rPr lang="en" sz="2700" b="1" dirty="0">
                <a:solidFill>
                  <a:srgbClr val="000000"/>
                </a:solidFill>
                <a:ea typeface="Open Sans" panose="020B0606030504020204" pitchFamily="34" charset="0"/>
              </a:rPr>
              <a:t>Fall School Year 2024-2025</a:t>
            </a:r>
            <a:endParaRPr lang="en-US" dirty="0"/>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graphicFrame>
        <p:nvGraphicFramePr>
          <p:cNvPr id="7" name="Table 6">
            <a:extLst>
              <a:ext uri="{FF2B5EF4-FFF2-40B4-BE49-F238E27FC236}">
                <a16:creationId xmlns:a16="http://schemas.microsoft.com/office/drawing/2014/main" id="{EA565319-9CE1-9154-000A-A804278394A4}"/>
              </a:ext>
            </a:extLst>
          </p:cNvPr>
          <p:cNvGraphicFramePr>
            <a:graphicFrameLocks noGrp="1"/>
          </p:cNvGraphicFramePr>
          <p:nvPr>
            <p:extLst>
              <p:ext uri="{D42A27DB-BD31-4B8C-83A1-F6EECF244321}">
                <p14:modId xmlns:p14="http://schemas.microsoft.com/office/powerpoint/2010/main" val="2007885393"/>
              </p:ext>
            </p:extLst>
          </p:nvPr>
        </p:nvGraphicFramePr>
        <p:xfrm>
          <a:off x="233240" y="727197"/>
          <a:ext cx="8066006" cy="3758247"/>
        </p:xfrm>
        <a:graphic>
          <a:graphicData uri="http://schemas.openxmlformats.org/drawingml/2006/table">
            <a:tbl>
              <a:tblPr firstRow="1" bandRow="1">
                <a:tableStyleId>{636C9652-D626-4EBA-8271-5768EE83712B}</a:tableStyleId>
              </a:tblPr>
              <a:tblGrid>
                <a:gridCol w="4219705">
                  <a:extLst>
                    <a:ext uri="{9D8B030D-6E8A-4147-A177-3AD203B41FA5}">
                      <a16:colId xmlns:a16="http://schemas.microsoft.com/office/drawing/2014/main" val="1333800472"/>
                    </a:ext>
                  </a:extLst>
                </a:gridCol>
                <a:gridCol w="2111374">
                  <a:extLst>
                    <a:ext uri="{9D8B030D-6E8A-4147-A177-3AD203B41FA5}">
                      <a16:colId xmlns:a16="http://schemas.microsoft.com/office/drawing/2014/main" val="309602310"/>
                    </a:ext>
                  </a:extLst>
                </a:gridCol>
                <a:gridCol w="1734927">
                  <a:extLst>
                    <a:ext uri="{9D8B030D-6E8A-4147-A177-3AD203B41FA5}">
                      <a16:colId xmlns:a16="http://schemas.microsoft.com/office/drawing/2014/main" val="1139496521"/>
                    </a:ext>
                  </a:extLst>
                </a:gridCol>
              </a:tblGrid>
              <a:tr h="1182687">
                <a:tc>
                  <a:txBody>
                    <a:bodyPr/>
                    <a:lstStyle/>
                    <a:p>
                      <a:pPr lvl="0">
                        <a:buNone/>
                      </a:pPr>
                      <a:r>
                        <a:rPr lang="en-US" sz="1400" b="1" i="0" u="none" strike="noStrike" noProof="0" dirty="0">
                          <a:solidFill>
                            <a:srgbClr val="000000"/>
                          </a:solidFill>
                          <a:latin typeface="Arial"/>
                        </a:rPr>
                        <a:t>Digital Art</a:t>
                      </a:r>
                      <a:r>
                        <a:rPr lang="en-US" sz="1400" b="0" i="0" u="none" strike="noStrike" noProof="0" dirty="0">
                          <a:solidFill>
                            <a:srgbClr val="000000"/>
                          </a:solidFill>
                          <a:latin typeface="Arial"/>
                        </a:rPr>
                        <a:t> - </a:t>
                      </a:r>
                      <a:r>
                        <a:rPr lang="en-US" sz="1150" b="0" i="0" u="none" strike="noStrike" noProof="0" dirty="0">
                          <a:solidFill>
                            <a:srgbClr val="000000"/>
                          </a:solidFill>
                          <a:latin typeface="Barlow"/>
                        </a:rPr>
                        <a:t>Designed for all skill levels, this program introduces participants to various digital tools and techniques used in creating artwork on digital platforms. Activities include digital painting, graphic design, animation, and photo editing, among others. </a:t>
                      </a:r>
                      <a:r>
                        <a:rPr lang="en-US" sz="1150" b="1" dirty="0">
                          <a:latin typeface="Barlow"/>
                        </a:rPr>
                        <a:t> </a:t>
                      </a:r>
                      <a:endParaRPr lang="en-US" sz="1150" b="0" i="0" u="none" strike="noStrike" noProof="0" dirty="0">
                        <a:solidFill>
                          <a:srgbClr val="000000"/>
                        </a:solidFill>
                        <a:latin typeface="Barlow"/>
                      </a:endParaRPr>
                    </a:p>
                  </a:txBody>
                  <a:tcPr/>
                </a:tc>
                <a:tc>
                  <a:txBody>
                    <a:bodyPr/>
                    <a:lstStyle/>
                    <a:p>
                      <a:pPr lvl="0">
                        <a:buNone/>
                      </a:pPr>
                      <a:r>
                        <a:rPr lang="en-US" sz="1400" b="1" i="0" u="none" strike="noStrike" noProof="0" dirty="0">
                          <a:solidFill>
                            <a:srgbClr val="000000"/>
                          </a:solidFill>
                          <a:latin typeface="Arial"/>
                        </a:rPr>
                        <a:t>Staff</a:t>
                      </a:r>
                      <a:br>
                        <a:rPr lang="en-US" sz="1400" b="1" i="0" u="none" strike="noStrike" noProof="0" dirty="0">
                          <a:solidFill>
                            <a:srgbClr val="000000"/>
                          </a:solidFill>
                          <a:latin typeface="Arial"/>
                        </a:rPr>
                      </a:br>
                      <a:endParaRPr lang="en-US" sz="1400" b="1" i="0" u="none" strike="noStrike" noProof="0" dirty="0">
                        <a:solidFill>
                          <a:srgbClr val="000000"/>
                        </a:solidFill>
                        <a:latin typeface="Arial"/>
                      </a:endParaRPr>
                    </a:p>
                  </a:txBody>
                  <a:tcPr/>
                </a:tc>
                <a:tc>
                  <a:txBody>
                    <a:bodyPr/>
                    <a:lstStyle/>
                    <a:p>
                      <a:pPr lvl="0">
                        <a:buNone/>
                      </a:pPr>
                      <a:r>
                        <a:rPr lang="en-US" sz="1200" b="1" i="0" u="none" strike="noStrike" noProof="0" dirty="0">
                          <a:solidFill>
                            <a:srgbClr val="000000"/>
                          </a:solidFill>
                          <a:latin typeface="Arial"/>
                        </a:rPr>
                        <a:t>Monday or Wednesday</a:t>
                      </a:r>
                    </a:p>
                  </a:txBody>
                  <a:tcPr/>
                </a:tc>
                <a:extLst>
                  <a:ext uri="{0D108BD9-81ED-4DB2-BD59-A6C34878D82A}">
                    <a16:rowId xmlns:a16="http://schemas.microsoft.com/office/drawing/2014/main" val="456361726"/>
                  </a:ext>
                </a:extLst>
              </a:tr>
              <a:tr h="1203444">
                <a:tc>
                  <a:txBody>
                    <a:bodyPr/>
                    <a:lstStyle/>
                    <a:p>
                      <a:r>
                        <a:rPr lang="en-US" sz="1400" b="1" i="0" u="none" strike="noStrike" noProof="0" dirty="0">
                          <a:solidFill>
                            <a:srgbClr val="000000"/>
                          </a:solidFill>
                          <a:latin typeface="Arial"/>
                        </a:rPr>
                        <a:t>Enrichment</a:t>
                      </a:r>
                      <a:r>
                        <a:rPr lang="en-US" sz="1400" b="0" i="0" u="none" strike="noStrike" noProof="0" dirty="0">
                          <a:solidFill>
                            <a:srgbClr val="000000"/>
                          </a:solidFill>
                          <a:latin typeface="Arial"/>
                        </a:rPr>
                        <a:t> -</a:t>
                      </a:r>
                      <a:r>
                        <a:rPr lang="en-US" sz="1200" b="0" i="0" u="none" strike="noStrike" noProof="0" dirty="0">
                          <a:solidFill>
                            <a:srgbClr val="000000"/>
                          </a:solidFill>
                          <a:latin typeface="Barlow"/>
                        </a:rPr>
                        <a:t>Our Enrichment program aims to support well-rounded development, helping students discover new passions and build valuable skills for the future. This activity is perfect for those looking to expand their knowledge, try new things, and grow both academically and personally. Primary focus on School </a:t>
                      </a:r>
                      <a:r>
                        <a:rPr lang="en-US" sz="1200" b="0" i="0" u="none" strike="noStrike" noProof="0" dirty="0" err="1">
                          <a:solidFill>
                            <a:srgbClr val="000000"/>
                          </a:solidFill>
                          <a:latin typeface="Barlow"/>
                        </a:rPr>
                        <a:t>Curricilum</a:t>
                      </a:r>
                      <a:r>
                        <a:rPr lang="en-US" sz="1200" b="0" i="0" u="none" strike="noStrike" noProof="0" dirty="0">
                          <a:solidFill>
                            <a:srgbClr val="000000"/>
                          </a:solidFill>
                          <a:latin typeface="Barlow"/>
                        </a:rPr>
                        <a:t> and the Homework</a:t>
                      </a:r>
                      <a:endParaRPr lang="en-US" sz="1100" b="0" i="0" u="none" strike="noStrike" noProof="0" dirty="0">
                        <a:solidFill>
                          <a:srgbClr val="000000"/>
                        </a:solidFill>
                        <a:latin typeface="Barlow"/>
                      </a:endParaRPr>
                    </a:p>
                  </a:txBody>
                  <a:tcPr/>
                </a:tc>
                <a:tc>
                  <a:txBody>
                    <a:bodyPr/>
                    <a:lstStyle/>
                    <a:p>
                      <a:r>
                        <a:rPr lang="en-US" sz="1150" b="1" i="0" u="none" strike="noStrike" noProof="0" dirty="0">
                          <a:solidFill>
                            <a:srgbClr val="000000"/>
                          </a:solidFill>
                          <a:latin typeface="Barlow"/>
                        </a:rPr>
                        <a:t>All STAFF</a:t>
                      </a:r>
                    </a:p>
                  </a:txBody>
                  <a:tcPr/>
                </a:tc>
                <a:tc>
                  <a:txBody>
                    <a:bodyPr/>
                    <a:lstStyle/>
                    <a:p>
                      <a:r>
                        <a:rPr lang="en-US" sz="1150" b="1" i="0" u="none" strike="noStrike" noProof="0" dirty="0">
                          <a:solidFill>
                            <a:srgbClr val="000000"/>
                          </a:solidFill>
                          <a:latin typeface="Barlow"/>
                        </a:rPr>
                        <a:t>Monday-Thursday</a:t>
                      </a:r>
                    </a:p>
                  </a:txBody>
                  <a:tcPr/>
                </a:tc>
                <a:extLst>
                  <a:ext uri="{0D108BD9-81ED-4DB2-BD59-A6C34878D82A}">
                    <a16:rowId xmlns:a16="http://schemas.microsoft.com/office/drawing/2014/main" val="1814434686"/>
                  </a:ext>
                </a:extLst>
              </a:tr>
              <a:tr h="1111250">
                <a:tc>
                  <a:txBody>
                    <a:bodyPr/>
                    <a:lstStyle/>
                    <a:p>
                      <a:pPr lvl="0">
                        <a:buNone/>
                      </a:pPr>
                      <a:r>
                        <a:rPr lang="en-US" sz="1400" b="1" i="0" u="none" strike="noStrike" noProof="0" dirty="0">
                          <a:solidFill>
                            <a:srgbClr val="000000"/>
                          </a:solidFill>
                          <a:latin typeface="Arial"/>
                        </a:rPr>
                        <a:t>Career Exploration -</a:t>
                      </a:r>
                      <a:r>
                        <a:rPr lang="en-US" sz="1150" b="0" i="0" u="none" strike="noStrike" noProof="0" dirty="0">
                          <a:solidFill>
                            <a:srgbClr val="000000"/>
                          </a:solidFill>
                          <a:latin typeface="Barlow"/>
                        </a:rPr>
                        <a:t>Explorers program offers a unique and enriching experience for students eager to discover careers in New York City. Students will have the opportunity to visit iconic landmarks, explore museums, participate in outdoor adventures, and engage with the local community. Students can plan and implement their own Friday Trips to learn about different fields of study.</a:t>
                      </a:r>
                      <a:endParaRPr lang="en-US" sz="1150" dirty="0">
                        <a:latin typeface="Barlow"/>
                      </a:endParaRPr>
                    </a:p>
                  </a:txBody>
                  <a:tcPr/>
                </a:tc>
                <a:tc>
                  <a:txBody>
                    <a:bodyPr/>
                    <a:lstStyle/>
                    <a:p>
                      <a:r>
                        <a:rPr lang="en-US" b="1" dirty="0" err="1"/>
                        <a:t>Lizbeiry</a:t>
                      </a:r>
                      <a:endParaRPr lang="en-US" b="1" dirty="0"/>
                    </a:p>
                  </a:txBody>
                  <a:tcPr/>
                </a:tc>
                <a:tc>
                  <a:txBody>
                    <a:bodyPr/>
                    <a:lstStyle/>
                    <a:p>
                      <a:r>
                        <a:rPr lang="en-US" sz="1150" b="1" i="0" u="none" strike="noStrike" noProof="0" dirty="0">
                          <a:solidFill>
                            <a:srgbClr val="000000"/>
                          </a:solidFill>
                          <a:latin typeface="Barlow"/>
                        </a:rPr>
                        <a:t>Once a month on Fridays</a:t>
                      </a:r>
                    </a:p>
                    <a:p>
                      <a:pPr lvl="0">
                        <a:buNone/>
                      </a:pPr>
                      <a:endParaRPr lang="en-US" dirty="0"/>
                    </a:p>
                  </a:txBody>
                  <a:tcPr/>
                </a:tc>
                <a:extLst>
                  <a:ext uri="{0D108BD9-81ED-4DB2-BD59-A6C34878D82A}">
                    <a16:rowId xmlns:a16="http://schemas.microsoft.com/office/drawing/2014/main" val="3979176102"/>
                  </a:ext>
                </a:extLst>
              </a:tr>
            </a:tbl>
          </a:graphicData>
        </a:graphic>
      </p:graphicFrame>
      <p:sp>
        <p:nvSpPr>
          <p:cNvPr id="10" name="TextBox 9">
            <a:extLst>
              <a:ext uri="{FF2B5EF4-FFF2-40B4-BE49-F238E27FC236}">
                <a16:creationId xmlns:a16="http://schemas.microsoft.com/office/drawing/2014/main" id="{60E9BB51-4705-CF9A-0216-DD49A434FAC1}"/>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47918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38272" y="133141"/>
            <a:ext cx="5331999" cy="572700"/>
          </a:xfrm>
          <a:prstGeom prst="rect">
            <a:avLst/>
          </a:prstGeom>
        </p:spPr>
        <p:txBody>
          <a:bodyPr spcFirstLastPara="1" wrap="square" lIns="91425" tIns="91425" rIns="91425" bIns="91425" anchor="t" anchorCtr="0">
            <a:noAutofit/>
          </a:bodyPr>
          <a:lstStyle/>
          <a:p>
            <a:r>
              <a:rPr lang="en" sz="2700" b="1" dirty="0">
                <a:solidFill>
                  <a:srgbClr val="000000"/>
                </a:solidFill>
                <a:ea typeface="Open Sans" panose="020B0606030504020204" pitchFamily="34" charset="0"/>
              </a:rPr>
              <a:t>S2024</a:t>
            </a:r>
            <a:endParaRPr lang="en-US" dirty="0"/>
          </a:p>
        </p:txBody>
      </p:sp>
      <p:grpSp>
        <p:nvGrpSpPr>
          <p:cNvPr id="6" name="Group 5">
            <a:extLst>
              <a:ext uri="{FF2B5EF4-FFF2-40B4-BE49-F238E27FC236}">
                <a16:creationId xmlns:a16="http://schemas.microsoft.com/office/drawing/2014/main" id="{47C26750-5DE7-9B99-7E16-CBF200D517C6}"/>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B5F5DC03-4FB1-1F58-C872-D1863B577DEA}"/>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4C7E450C-1D7C-AD11-57F7-49C9377BCF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015BB69A-BF73-3D65-EFA6-A0BA741FA343}"/>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#NYCisUS</a:t>
              </a:r>
            </a:p>
          </p:txBody>
        </p:sp>
      </p:grpSp>
      <p:graphicFrame>
        <p:nvGraphicFramePr>
          <p:cNvPr id="7" name="Table 6">
            <a:extLst>
              <a:ext uri="{FF2B5EF4-FFF2-40B4-BE49-F238E27FC236}">
                <a16:creationId xmlns:a16="http://schemas.microsoft.com/office/drawing/2014/main" id="{EA565319-9CE1-9154-000A-A804278394A4}"/>
              </a:ext>
            </a:extLst>
          </p:cNvPr>
          <p:cNvGraphicFramePr>
            <a:graphicFrameLocks noGrp="1"/>
          </p:cNvGraphicFramePr>
          <p:nvPr>
            <p:extLst>
              <p:ext uri="{D42A27DB-BD31-4B8C-83A1-F6EECF244321}">
                <p14:modId xmlns:p14="http://schemas.microsoft.com/office/powerpoint/2010/main" val="2090590057"/>
              </p:ext>
            </p:extLst>
          </p:nvPr>
        </p:nvGraphicFramePr>
        <p:xfrm>
          <a:off x="136786" y="813214"/>
          <a:ext cx="8772444" cy="3332433"/>
        </p:xfrm>
        <a:graphic>
          <a:graphicData uri="http://schemas.openxmlformats.org/drawingml/2006/table">
            <a:tbl>
              <a:tblPr firstRow="1" bandRow="1">
                <a:tableStyleId>{636C9652-D626-4EBA-8271-5768EE83712B}</a:tableStyleId>
              </a:tblPr>
              <a:tblGrid>
                <a:gridCol w="4744233">
                  <a:extLst>
                    <a:ext uri="{9D8B030D-6E8A-4147-A177-3AD203B41FA5}">
                      <a16:colId xmlns:a16="http://schemas.microsoft.com/office/drawing/2014/main" val="1333800472"/>
                    </a:ext>
                  </a:extLst>
                </a:gridCol>
                <a:gridCol w="1644041">
                  <a:extLst>
                    <a:ext uri="{9D8B030D-6E8A-4147-A177-3AD203B41FA5}">
                      <a16:colId xmlns:a16="http://schemas.microsoft.com/office/drawing/2014/main" val="309602310"/>
                    </a:ext>
                  </a:extLst>
                </a:gridCol>
                <a:gridCol w="2384170">
                  <a:extLst>
                    <a:ext uri="{9D8B030D-6E8A-4147-A177-3AD203B41FA5}">
                      <a16:colId xmlns:a16="http://schemas.microsoft.com/office/drawing/2014/main" val="1139496521"/>
                    </a:ext>
                  </a:extLst>
                </a:gridCol>
              </a:tblGrid>
              <a:tr h="1017739">
                <a:tc>
                  <a:txBody>
                    <a:bodyPr/>
                    <a:lstStyle/>
                    <a:p>
                      <a:pPr lvl="0">
                        <a:buNone/>
                      </a:pPr>
                      <a:r>
                        <a:rPr lang="en-US" sz="1400" b="1" i="0" u="none" strike="noStrike" noProof="0" dirty="0">
                          <a:solidFill>
                            <a:srgbClr val="000000"/>
                          </a:solidFill>
                          <a:latin typeface="Arial"/>
                        </a:rPr>
                        <a:t>Gaming</a:t>
                      </a:r>
                      <a:r>
                        <a:rPr lang="en-US" sz="1400" b="0" i="0" u="none" strike="noStrike" noProof="0" dirty="0">
                          <a:solidFill>
                            <a:srgbClr val="000000"/>
                          </a:solidFill>
                          <a:latin typeface="Arial"/>
                        </a:rPr>
                        <a:t> - </a:t>
                      </a:r>
                      <a:r>
                        <a:rPr lang="en-US" sz="1150" b="0" i="0" u="none" strike="noStrike" noProof="0" dirty="0">
                          <a:solidFill>
                            <a:srgbClr val="000000"/>
                          </a:solidFill>
                          <a:latin typeface="Barlow"/>
                        </a:rPr>
                        <a:t>Our Gaming program aims to create a balanced and enriching environment where students have an engaging and educational experience centered around both video and tabletop games.</a:t>
                      </a:r>
                      <a:endParaRPr lang="en-US" sz="1150" dirty="0">
                        <a:latin typeface="Barlow"/>
                      </a:endParaRPr>
                    </a:p>
                  </a:txBody>
                  <a:tcPr/>
                </a:tc>
                <a:tc>
                  <a:txBody>
                    <a:bodyPr/>
                    <a:lstStyle/>
                    <a:p>
                      <a:pPr lvl="0">
                        <a:buNone/>
                      </a:pPr>
                      <a:r>
                        <a:rPr lang="en-US" dirty="0"/>
                        <a:t>Jaydan</a:t>
                      </a:r>
                    </a:p>
                  </a:txBody>
                  <a:tcPr/>
                </a:tc>
                <a:tc>
                  <a:txBody>
                    <a:bodyPr/>
                    <a:lstStyle/>
                    <a:p>
                      <a:pPr lvl="0">
                        <a:buNone/>
                      </a:pPr>
                      <a:endParaRPr lang="en-US" dirty="0"/>
                    </a:p>
                  </a:txBody>
                  <a:tcPr/>
                </a:tc>
                <a:extLst>
                  <a:ext uri="{0D108BD9-81ED-4DB2-BD59-A6C34878D82A}">
                    <a16:rowId xmlns:a16="http://schemas.microsoft.com/office/drawing/2014/main" val="456361726"/>
                  </a:ext>
                </a:extLst>
              </a:tr>
              <a:tr h="1203444">
                <a:tc>
                  <a:txBody>
                    <a:bodyPr/>
                    <a:lstStyle/>
                    <a:p>
                      <a:pPr lvl="0">
                        <a:buNone/>
                      </a:pPr>
                      <a:r>
                        <a:rPr lang="en-US" sz="1400" b="1" i="0" u="none" strike="noStrike" noProof="0">
                          <a:solidFill>
                            <a:srgbClr val="000000"/>
                          </a:solidFill>
                          <a:latin typeface="Arial"/>
                        </a:rPr>
                        <a:t>Soccer</a:t>
                      </a:r>
                      <a:r>
                        <a:rPr lang="en-US" sz="1400" b="0" i="0" u="none" strike="noStrike" noProof="0">
                          <a:solidFill>
                            <a:srgbClr val="000000"/>
                          </a:solidFill>
                          <a:latin typeface="Arial"/>
                        </a:rPr>
                        <a:t> -</a:t>
                      </a:r>
                      <a:r>
                        <a:rPr lang="en-US" sz="1150" b="0" i="0" u="none" strike="noStrike" noProof="0">
                          <a:solidFill>
                            <a:srgbClr val="000000"/>
                          </a:solidFill>
                          <a:latin typeface="Barlow"/>
                        </a:rPr>
                        <a:t> Our Soccer activity for middle school students offers an exciting and comprehensive summer program designed to develop their skills, fitness, and love for the game</a:t>
                      </a:r>
                      <a:r>
                        <a:rPr lang="en-US" sz="1150" b="0" i="0" u="none" strike="noStrike" noProof="0">
                          <a:solidFill>
                            <a:srgbClr val="000000"/>
                          </a:solidFill>
                        </a:rPr>
                        <a:t>.</a:t>
                      </a:r>
                      <a:r>
                        <a:rPr lang="en-US" sz="1150" b="0" i="0" u="none" strike="noStrike" noProof="0">
                          <a:solidFill>
                            <a:srgbClr val="000000"/>
                          </a:solidFill>
                          <a:latin typeface="Barlow"/>
                        </a:rPr>
                        <a:t> Our coaches emphasize teamwork, leadership, and good sportsmanship, ensuring a positive and supportive environment for all players.</a:t>
                      </a:r>
                      <a:endParaRPr lang="en-US" sz="1150">
                        <a:latin typeface="Barlow"/>
                      </a:endParaRPr>
                    </a:p>
                  </a:txBody>
                  <a:tcPr/>
                </a:tc>
                <a:tc>
                  <a:txBody>
                    <a:bodyPr/>
                    <a:lstStyle/>
                    <a:p>
                      <a:r>
                        <a:rPr lang="en-US" sz="1150" b="1" i="0" u="none" strike="noStrike" noProof="0" dirty="0">
                          <a:solidFill>
                            <a:srgbClr val="000000"/>
                          </a:solidFill>
                          <a:latin typeface="Barlow"/>
                        </a:rPr>
                        <a:t>Joseph </a:t>
                      </a:r>
                    </a:p>
                  </a:txBody>
                  <a:tcPr/>
                </a:tc>
                <a:tc>
                  <a:txBody>
                    <a:bodyPr/>
                    <a:lstStyle/>
                    <a:p>
                      <a:pPr lvl="0">
                        <a:buNone/>
                      </a:pPr>
                      <a:r>
                        <a:rPr lang="en-US" dirty="0"/>
                        <a:t>Mondays @ East Side</a:t>
                      </a:r>
                    </a:p>
                  </a:txBody>
                  <a:tcPr/>
                </a:tc>
                <a:extLst>
                  <a:ext uri="{0D108BD9-81ED-4DB2-BD59-A6C34878D82A}">
                    <a16:rowId xmlns:a16="http://schemas.microsoft.com/office/drawing/2014/main" val="1814434686"/>
                  </a:ext>
                </a:extLst>
              </a:tr>
              <a:tr h="1111250">
                <a:tc>
                  <a:txBody>
                    <a:bodyPr/>
                    <a:lstStyle/>
                    <a:p>
                      <a:pPr lvl="0">
                        <a:buNone/>
                      </a:pPr>
                      <a:r>
                        <a:rPr lang="en-US" sz="1400" b="1" i="0" u="none" strike="noStrike" noProof="0" dirty="0">
                          <a:solidFill>
                            <a:srgbClr val="000000"/>
                          </a:solidFill>
                          <a:latin typeface="Arial"/>
                        </a:rPr>
                        <a:t>Flag Football </a:t>
                      </a:r>
                      <a:r>
                        <a:rPr lang="en-US" sz="1400" b="0" i="0" u="none" strike="noStrike" noProof="0" dirty="0">
                          <a:solidFill>
                            <a:srgbClr val="000000"/>
                          </a:solidFill>
                          <a:latin typeface="Arial"/>
                        </a:rPr>
                        <a:t>- </a:t>
                      </a:r>
                      <a:r>
                        <a:rPr lang="en-US" sz="1150" b="0" i="0" u="none" strike="noStrike" noProof="0" dirty="0">
                          <a:solidFill>
                            <a:srgbClr val="000000"/>
                          </a:solidFill>
                          <a:latin typeface="Barlow"/>
                        </a:rPr>
                        <a:t>Open to participants of all skill levels, this program focuses on teaching the fundamental skills of volleyball, including serving, passing, setting, attacking, blocking, and defensive techniques.</a:t>
                      </a:r>
                      <a:endParaRPr lang="en-US" sz="1150" dirty="0">
                        <a:latin typeface="Barlow"/>
                      </a:endParaRPr>
                    </a:p>
                    <a:p>
                      <a:pPr lvl="0">
                        <a:buNone/>
                      </a:pPr>
                      <a:endParaRPr lang="en-US" dirty="0"/>
                    </a:p>
                  </a:txBody>
                  <a:tcPr/>
                </a:tc>
                <a:tc>
                  <a:txBody>
                    <a:bodyPr/>
                    <a:lstStyle/>
                    <a:p>
                      <a:pPr lvl="0">
                        <a:buNone/>
                      </a:pPr>
                      <a:r>
                        <a:rPr lang="en-US" b="1" dirty="0" err="1"/>
                        <a:t>Jayshawn</a:t>
                      </a:r>
                      <a:endParaRPr lang="en-US" b="1" dirty="0"/>
                    </a:p>
                  </a:txBody>
                  <a:tcPr/>
                </a:tc>
                <a:tc>
                  <a:txBody>
                    <a:bodyPr/>
                    <a:lstStyle/>
                    <a:p>
                      <a:r>
                        <a:rPr lang="en-US" sz="1150" b="0" i="0" u="none" strike="noStrike" noProof="0" dirty="0">
                          <a:solidFill>
                            <a:srgbClr val="000000"/>
                          </a:solidFill>
                          <a:latin typeface="Barlow"/>
                        </a:rPr>
                        <a:t>Fridays</a:t>
                      </a:r>
                    </a:p>
                  </a:txBody>
                  <a:tcPr/>
                </a:tc>
                <a:extLst>
                  <a:ext uri="{0D108BD9-81ED-4DB2-BD59-A6C34878D82A}">
                    <a16:rowId xmlns:a16="http://schemas.microsoft.com/office/drawing/2014/main" val="3979176102"/>
                  </a:ext>
                </a:extLst>
              </a:tr>
            </a:tbl>
          </a:graphicData>
        </a:graphic>
      </p:graphicFrame>
      <p:sp>
        <p:nvSpPr>
          <p:cNvPr id="10" name="TextBox 9">
            <a:extLst>
              <a:ext uri="{FF2B5EF4-FFF2-40B4-BE49-F238E27FC236}">
                <a16:creationId xmlns:a16="http://schemas.microsoft.com/office/drawing/2014/main" id="{8679C6A8-17D2-0C16-EE7E-E09C6BAB8457}"/>
              </a:ext>
            </a:extLst>
          </p:cNvPr>
          <p:cNvSpPr txBox="1"/>
          <p:nvPr/>
        </p:nvSpPr>
        <p:spPr>
          <a:xfrm>
            <a:off x="5633067" y="4616717"/>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5664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176917B2-CC48-7785-F62B-324235843B7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3CFD06F-22F9-4859-B2BB-C84136A9AAB9}"/>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3C198BC9-E7D3-1458-A2FC-409A42B4EDA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1126C9D-78E1-153B-38B7-55B5D2951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16D3CD80-18E0-C9D3-118D-8BB32118748C}"/>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1" name="TextBox 10">
            <a:extLst>
              <a:ext uri="{FF2B5EF4-FFF2-40B4-BE49-F238E27FC236}">
                <a16:creationId xmlns:a16="http://schemas.microsoft.com/office/drawing/2014/main" id="{2BA20FC1-EB14-26EF-BA42-B85CD94BBD53}"/>
              </a:ext>
            </a:extLst>
          </p:cNvPr>
          <p:cNvSpPr txBox="1"/>
          <p:nvPr/>
        </p:nvSpPr>
        <p:spPr>
          <a:xfrm>
            <a:off x="133898" y="221980"/>
            <a:ext cx="4572000" cy="507831"/>
          </a:xfrm>
          <a:prstGeom prst="rect">
            <a:avLst/>
          </a:prstGeom>
          <a:noFill/>
        </p:spPr>
        <p:txBody>
          <a:bodyPr wrap="square">
            <a:spAutoFit/>
          </a:bodyPr>
          <a:lstStyle/>
          <a:p>
            <a:pPr rtl="0">
              <a:spcBef>
                <a:spcPts val="0"/>
              </a:spcBef>
              <a:spcAft>
                <a:spcPts val="0"/>
              </a:spcAft>
            </a:pPr>
            <a:r>
              <a:rPr lang="en-US" sz="2700" b="1" dirty="0">
                <a:latin typeface="Barlow" panose="00000500000000000000" pitchFamily="2" charset="0"/>
              </a:rPr>
              <a:t>Afterschool Program Values</a:t>
            </a:r>
          </a:p>
        </p:txBody>
      </p:sp>
      <p:sp>
        <p:nvSpPr>
          <p:cNvPr id="14" name="TextBox 13">
            <a:extLst>
              <a:ext uri="{FF2B5EF4-FFF2-40B4-BE49-F238E27FC236}">
                <a16:creationId xmlns:a16="http://schemas.microsoft.com/office/drawing/2014/main" id="{05E0FFB8-60D7-311A-A3A0-745B201E3067}"/>
              </a:ext>
            </a:extLst>
          </p:cNvPr>
          <p:cNvSpPr txBox="1"/>
          <p:nvPr/>
        </p:nvSpPr>
        <p:spPr>
          <a:xfrm>
            <a:off x="3074563" y="767435"/>
            <a:ext cx="5967663" cy="3600986"/>
          </a:xfrm>
          <a:prstGeom prst="rect">
            <a:avLst/>
          </a:prstGeom>
          <a:noFill/>
        </p:spPr>
        <p:txBody>
          <a:bodyPr wrap="square" lIns="91440" tIns="45720" rIns="91440" bIns="45720" anchor="t">
            <a:spAutoFit/>
          </a:bodyPr>
          <a:lstStyle/>
          <a:p>
            <a:pPr rtl="0">
              <a:spcBef>
                <a:spcPts val="900"/>
              </a:spcBef>
              <a:spcAft>
                <a:spcPts val="0"/>
              </a:spcAft>
            </a:pPr>
            <a:r>
              <a:rPr lang="en-US" sz="1800" b="1" i="0" u="none" strike="noStrike">
                <a:solidFill>
                  <a:srgbClr val="000000"/>
                </a:solidFill>
                <a:effectLst/>
                <a:latin typeface="Barlow"/>
              </a:rPr>
              <a:t>COMMUNITY</a:t>
            </a:r>
            <a:r>
              <a:rPr lang="en-US" sz="1800" b="0" i="0" u="none" strike="noStrike">
                <a:solidFill>
                  <a:srgbClr val="000000"/>
                </a:solidFill>
                <a:effectLst/>
                <a:latin typeface="Barlow"/>
              </a:rPr>
              <a:t> - Embrace differences and come together as one to create a positive, nurturing space.</a:t>
            </a:r>
            <a:endParaRPr lang="en-US" sz="1800" b="0">
              <a:effectLst/>
              <a:latin typeface="Barlow"/>
            </a:endParaRPr>
          </a:p>
          <a:p>
            <a:pPr rtl="0">
              <a:spcBef>
                <a:spcPts val="900"/>
              </a:spcBef>
              <a:spcAft>
                <a:spcPts val="0"/>
              </a:spcAft>
            </a:pPr>
            <a:r>
              <a:rPr lang="en-US" sz="1800" b="1" i="0" u="none" strike="noStrike">
                <a:solidFill>
                  <a:srgbClr val="000000"/>
                </a:solidFill>
                <a:effectLst/>
                <a:latin typeface="Barlow"/>
              </a:rPr>
              <a:t>KINDNESS</a:t>
            </a:r>
            <a:r>
              <a:rPr lang="en-US" sz="1800" b="0" i="0" u="none" strike="noStrike">
                <a:solidFill>
                  <a:srgbClr val="000000"/>
                </a:solidFill>
                <a:effectLst/>
                <a:latin typeface="Barlow"/>
              </a:rPr>
              <a:t> - Understand others by walking in their shoes. </a:t>
            </a:r>
            <a:endParaRPr lang="en-US" sz="1800" b="0">
              <a:effectLst/>
              <a:latin typeface="Barlow"/>
            </a:endParaRPr>
          </a:p>
          <a:p>
            <a:pPr rtl="0">
              <a:spcBef>
                <a:spcPts val="900"/>
              </a:spcBef>
              <a:spcAft>
                <a:spcPts val="0"/>
              </a:spcAft>
            </a:pPr>
            <a:r>
              <a:rPr lang="en-US" sz="1800" b="1" i="0" u="none" strike="noStrike">
                <a:solidFill>
                  <a:srgbClr val="000000"/>
                </a:solidFill>
                <a:effectLst/>
                <a:latin typeface="Barlow"/>
              </a:rPr>
              <a:t>INDEPENDENCE</a:t>
            </a:r>
            <a:r>
              <a:rPr lang="en-US" sz="1800" b="0" i="0" u="none" strike="noStrike">
                <a:solidFill>
                  <a:srgbClr val="000000"/>
                </a:solidFill>
                <a:effectLst/>
                <a:latin typeface="Barlow"/>
              </a:rPr>
              <a:t> - Express yourself confidently and take responsibility for your choices and decisions.</a:t>
            </a:r>
            <a:endParaRPr lang="en-US" sz="1800" b="0">
              <a:effectLst/>
              <a:latin typeface="Barlow"/>
            </a:endParaRPr>
          </a:p>
          <a:p>
            <a:pPr rtl="0">
              <a:spcBef>
                <a:spcPts val="900"/>
              </a:spcBef>
              <a:spcAft>
                <a:spcPts val="0"/>
              </a:spcAft>
            </a:pPr>
            <a:r>
              <a:rPr lang="en-US" sz="1800" b="1" i="0" u="none" strike="noStrike">
                <a:solidFill>
                  <a:srgbClr val="000000"/>
                </a:solidFill>
                <a:effectLst/>
                <a:latin typeface="Barlow"/>
              </a:rPr>
              <a:t>ENERGY</a:t>
            </a:r>
            <a:r>
              <a:rPr lang="en-US" sz="1800" b="0" i="0" u="none" strike="noStrike">
                <a:solidFill>
                  <a:srgbClr val="000000"/>
                </a:solidFill>
                <a:effectLst/>
                <a:latin typeface="Barlow"/>
              </a:rPr>
              <a:t> - Bring enthusiasm, spirit, and a positive attitude to every activity.  </a:t>
            </a:r>
            <a:endParaRPr lang="en-US" sz="1800" b="0">
              <a:effectLst/>
              <a:latin typeface="Barlow"/>
            </a:endParaRPr>
          </a:p>
          <a:p>
            <a:pPr rtl="0">
              <a:spcBef>
                <a:spcPts val="900"/>
              </a:spcBef>
              <a:spcAft>
                <a:spcPts val="0"/>
              </a:spcAft>
            </a:pPr>
            <a:r>
              <a:rPr lang="en-US" sz="1800" b="1" i="0" u="none" strike="noStrike">
                <a:solidFill>
                  <a:srgbClr val="000000"/>
                </a:solidFill>
                <a:effectLst/>
                <a:latin typeface="Barlow"/>
              </a:rPr>
              <a:t>RESPECT</a:t>
            </a:r>
            <a:r>
              <a:rPr lang="en-US" sz="1800" b="0" i="0" u="none" strike="noStrike">
                <a:solidFill>
                  <a:srgbClr val="000000"/>
                </a:solidFill>
                <a:effectLst/>
                <a:latin typeface="Barlow"/>
              </a:rPr>
              <a:t> - Treat others the way you would want to be treated.</a:t>
            </a:r>
            <a:endParaRPr lang="en-US" sz="1800" b="0">
              <a:effectLst/>
              <a:latin typeface="Barlow"/>
            </a:endParaRPr>
          </a:p>
          <a:p>
            <a:r>
              <a:rPr lang="en-US" sz="1800" b="1" i="0" u="none" strike="noStrike">
                <a:solidFill>
                  <a:srgbClr val="000000"/>
                </a:solidFill>
                <a:effectLst/>
                <a:latin typeface="Barlow"/>
              </a:rPr>
              <a:t>CONFIDENCE</a:t>
            </a:r>
            <a:r>
              <a:rPr lang="en-US" sz="1800" b="0" i="0" u="none" strike="noStrike">
                <a:solidFill>
                  <a:srgbClr val="000000"/>
                </a:solidFill>
                <a:effectLst/>
                <a:latin typeface="Barlow"/>
              </a:rPr>
              <a:t> - Believe you can achieve what you set your mind to.</a:t>
            </a:r>
            <a:endParaRPr lang="en-US" sz="1800">
              <a:latin typeface="Barlow"/>
            </a:endParaRPr>
          </a:p>
        </p:txBody>
      </p:sp>
      <p:pic>
        <p:nvPicPr>
          <p:cNvPr id="8" name="Picture 7" descr="A person with his arms up">
            <a:extLst>
              <a:ext uri="{FF2B5EF4-FFF2-40B4-BE49-F238E27FC236}">
                <a16:creationId xmlns:a16="http://schemas.microsoft.com/office/drawing/2014/main" id="{09F011C9-EAA4-1D2B-F78F-FC9FBC3FE564}"/>
              </a:ext>
            </a:extLst>
          </p:cNvPr>
          <p:cNvPicPr>
            <a:picLocks noChangeAspect="1"/>
          </p:cNvPicPr>
          <p:nvPr/>
        </p:nvPicPr>
        <p:blipFill rotWithShape="1">
          <a:blip r:embed="rId4"/>
          <a:srcRect l="2190" t="2142" r="1860"/>
          <a:stretch/>
        </p:blipFill>
        <p:spPr>
          <a:xfrm>
            <a:off x="411031" y="1051203"/>
            <a:ext cx="2501107" cy="3055879"/>
          </a:xfrm>
          <a:prstGeom prst="rect">
            <a:avLst/>
          </a:prstGeom>
        </p:spPr>
      </p:pic>
      <p:sp>
        <p:nvSpPr>
          <p:cNvPr id="9" name="TextBox 8">
            <a:extLst>
              <a:ext uri="{FF2B5EF4-FFF2-40B4-BE49-F238E27FC236}">
                <a16:creationId xmlns:a16="http://schemas.microsoft.com/office/drawing/2014/main" id="{BD5905C3-ECFF-F051-CA1D-19569B11A70F}"/>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183546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176917B2-CC48-7785-F62B-324235843B7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3CFD06F-22F9-4859-B2BB-C84136A9AAB9}"/>
              </a:ext>
            </a:extLst>
          </p:cNvPr>
          <p:cNvGrpSpPr/>
          <p:nvPr/>
        </p:nvGrpSpPr>
        <p:grpSpPr>
          <a:xfrm>
            <a:off x="28575" y="4492663"/>
            <a:ext cx="9061017" cy="625611"/>
            <a:chOff x="28575" y="4492663"/>
            <a:chExt cx="9061017" cy="625611"/>
          </a:xfrm>
        </p:grpSpPr>
        <p:sp>
          <p:nvSpPr>
            <p:cNvPr id="3" name="Rectangle 2">
              <a:extLst>
                <a:ext uri="{FF2B5EF4-FFF2-40B4-BE49-F238E27FC236}">
                  <a16:creationId xmlns:a16="http://schemas.microsoft.com/office/drawing/2014/main" id="{3C198BC9-E7D3-1458-A2FC-409A42B4EDA2}"/>
                </a:ext>
              </a:extLst>
            </p:cNvPr>
            <p:cNvSpPr/>
            <p:nvPr/>
          </p:nvSpPr>
          <p:spPr>
            <a:xfrm rot="5400000">
              <a:off x="4246278" y="274960"/>
              <a:ext cx="625611" cy="9061017"/>
            </a:xfrm>
            <a:prstGeom prst="rect">
              <a:avLst/>
            </a:prstGeom>
            <a:solidFill>
              <a:srgbClr val="FF461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1126C9D-78E1-153B-38B7-55B5D2951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898" y="4563328"/>
              <a:ext cx="361760" cy="477143"/>
            </a:xfrm>
            <a:prstGeom prst="rect">
              <a:avLst/>
            </a:prstGeom>
            <a:ln>
              <a:noFill/>
            </a:ln>
          </p:spPr>
        </p:pic>
        <p:sp>
          <p:nvSpPr>
            <p:cNvPr id="5" name="Rectangle 4">
              <a:extLst>
                <a:ext uri="{FF2B5EF4-FFF2-40B4-BE49-F238E27FC236}">
                  <a16:creationId xmlns:a16="http://schemas.microsoft.com/office/drawing/2014/main" id="{16D3CD80-18E0-C9D3-118D-8BB32118748C}"/>
                </a:ext>
              </a:extLst>
            </p:cNvPr>
            <p:cNvSpPr/>
            <p:nvPr/>
          </p:nvSpPr>
          <p:spPr>
            <a:xfrm>
              <a:off x="654412" y="4649378"/>
              <a:ext cx="2229295"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Barlow" pitchFamily="2" charset="77"/>
                </a:rPr>
                <a:t>#</a:t>
              </a:r>
              <a:r>
                <a:rPr lang="en-US" b="1" err="1">
                  <a:solidFill>
                    <a:schemeClr val="bg1"/>
                  </a:solidFill>
                  <a:latin typeface="Barlow" pitchFamily="2" charset="77"/>
                </a:rPr>
                <a:t>NYCisUS</a:t>
              </a:r>
              <a:endParaRPr lang="en-US" b="1">
                <a:solidFill>
                  <a:schemeClr val="bg1"/>
                </a:solidFill>
                <a:latin typeface="Barlow" pitchFamily="2" charset="77"/>
              </a:endParaRPr>
            </a:p>
          </p:txBody>
        </p:sp>
      </p:grpSp>
      <p:sp>
        <p:nvSpPr>
          <p:cNvPr id="14" name="TextBox 13">
            <a:extLst>
              <a:ext uri="{FF2B5EF4-FFF2-40B4-BE49-F238E27FC236}">
                <a16:creationId xmlns:a16="http://schemas.microsoft.com/office/drawing/2014/main" id="{C56BFDB9-1774-7985-BE51-1D1BA2075072}"/>
              </a:ext>
            </a:extLst>
          </p:cNvPr>
          <p:cNvSpPr txBox="1"/>
          <p:nvPr/>
        </p:nvSpPr>
        <p:spPr>
          <a:xfrm>
            <a:off x="133897" y="124790"/>
            <a:ext cx="7699377" cy="507831"/>
          </a:xfrm>
          <a:prstGeom prst="rect">
            <a:avLst/>
          </a:prstGeom>
          <a:noFill/>
        </p:spPr>
        <p:txBody>
          <a:bodyPr wrap="square" lIns="91440" tIns="45720" rIns="91440" bIns="45720" anchor="t">
            <a:spAutoFit/>
          </a:bodyPr>
          <a:lstStyle/>
          <a:p>
            <a:r>
              <a:rPr lang="en-US" sz="2700" b="1">
                <a:latin typeface="Barlow"/>
              </a:rPr>
              <a:t>Arrival/Dismissal</a:t>
            </a:r>
            <a:r>
              <a:rPr lang="en-US" sz="2700" b="1" i="0" u="none" strike="noStrike">
                <a:solidFill>
                  <a:srgbClr val="000000"/>
                </a:solidFill>
                <a:effectLst/>
                <a:latin typeface="Barlow"/>
              </a:rPr>
              <a:t> </a:t>
            </a:r>
            <a:r>
              <a:rPr lang="en-US" sz="2700" b="1">
                <a:latin typeface="Barlow"/>
              </a:rPr>
              <a:t>Procedures- Afternoon session</a:t>
            </a:r>
          </a:p>
        </p:txBody>
      </p:sp>
      <p:sp>
        <p:nvSpPr>
          <p:cNvPr id="16" name="TextBox 15">
            <a:extLst>
              <a:ext uri="{FF2B5EF4-FFF2-40B4-BE49-F238E27FC236}">
                <a16:creationId xmlns:a16="http://schemas.microsoft.com/office/drawing/2014/main" id="{3F875AB1-D359-CD68-3431-DDFDDADC66E0}"/>
              </a:ext>
            </a:extLst>
          </p:cNvPr>
          <p:cNvSpPr txBox="1"/>
          <p:nvPr/>
        </p:nvSpPr>
        <p:spPr>
          <a:xfrm>
            <a:off x="133896" y="918111"/>
            <a:ext cx="8874931" cy="2554545"/>
          </a:xfrm>
          <a:prstGeom prst="rect">
            <a:avLst/>
          </a:prstGeom>
          <a:noFill/>
        </p:spPr>
        <p:txBody>
          <a:bodyPr wrap="square" lIns="91440" tIns="45720" rIns="91440" bIns="45720" anchor="t">
            <a:spAutoFit/>
          </a:bodyPr>
          <a:lstStyle/>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Participants must sign with a Group leader upon arrival in the cafeteria. </a:t>
            </a:r>
          </a:p>
          <a:p>
            <a:pPr marL="285750" indent="-285750" fontAlgn="base">
              <a:buFont typeface="Wingdings" panose="05000000000000000000" pitchFamily="2" charset="2"/>
              <a:buChar char="q"/>
            </a:pPr>
            <a:r>
              <a:rPr lang="en-US" sz="1600" b="0" i="0" u="none" strike="noStrike" dirty="0">
                <a:solidFill>
                  <a:srgbClr val="000000"/>
                </a:solidFill>
                <a:effectLst/>
                <a:latin typeface="Barlow"/>
              </a:rPr>
              <a:t>Participants </a:t>
            </a:r>
            <a:r>
              <a:rPr lang="en-US" sz="1600" dirty="0">
                <a:latin typeface="Barlow"/>
              </a:rPr>
              <a:t>must sign in by </a:t>
            </a:r>
            <a:r>
              <a:rPr lang="en-US" sz="1600" b="1" dirty="0">
                <a:latin typeface="Barlow"/>
              </a:rPr>
              <a:t>2:50PM.</a:t>
            </a:r>
          </a:p>
          <a:p>
            <a:pPr marL="285750" indent="-285750" fontAlgn="base">
              <a:buFont typeface="Wingdings" panose="05000000000000000000" pitchFamily="2" charset="2"/>
              <a:buChar char="q"/>
            </a:pPr>
            <a:r>
              <a:rPr lang="en-US" sz="1600" b="0" i="0" u="none" strike="noStrike" dirty="0">
                <a:solidFill>
                  <a:srgbClr val="000000"/>
                </a:solidFill>
                <a:effectLst/>
                <a:latin typeface="Barlow"/>
              </a:rPr>
              <a:t>Participants must be signed out of the program by the Group Leader with Enrichment Sheet</a:t>
            </a:r>
            <a:r>
              <a:rPr lang="en-US" sz="1600" dirty="0">
                <a:latin typeface="Barlow"/>
              </a:rPr>
              <a:t>.</a:t>
            </a:r>
            <a:endParaRPr lang="en-US" sz="1600" b="0" i="0" u="none" strike="noStrike" dirty="0">
              <a:solidFill>
                <a:srgbClr val="000000"/>
              </a:solidFill>
              <a:effectLst/>
              <a:latin typeface="Barlow"/>
            </a:endParaRPr>
          </a:p>
          <a:p>
            <a:pPr marL="285750" indent="-285750">
              <a:buFont typeface="Wingdings" panose="05000000000000000000" pitchFamily="2" charset="2"/>
              <a:buChar char="q"/>
            </a:pPr>
            <a:r>
              <a:rPr lang="en-US" sz="1600" dirty="0">
                <a:latin typeface="Barlow"/>
              </a:rPr>
              <a:t>Participants can dismiss early with  parental approval; a phone will be made by staff to a parent. </a:t>
            </a:r>
          </a:p>
          <a:p>
            <a:pPr marL="285750" indent="-285750">
              <a:buFont typeface="Wingdings" panose="05000000000000000000" pitchFamily="2" charset="2"/>
              <a:buChar char="q"/>
            </a:pPr>
            <a:r>
              <a:rPr lang="en-US" sz="1600" dirty="0">
                <a:latin typeface="Barlow"/>
              </a:rPr>
              <a:t>No Phone Policy in Afterschool Program.</a:t>
            </a:r>
            <a:endParaRPr lang="en-US" dirty="0">
              <a:latin typeface="Barlow"/>
            </a:endParaRP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Older youth</a:t>
            </a:r>
            <a:r>
              <a:rPr lang="en-US" sz="1600" dirty="0">
                <a:latin typeface="Barlow"/>
              </a:rPr>
              <a:t>,</a:t>
            </a:r>
            <a:r>
              <a:rPr lang="en-US" sz="1600" b="0" i="0" u="none" strike="noStrike" dirty="0">
                <a:solidFill>
                  <a:srgbClr val="000000"/>
                </a:solidFill>
                <a:effectLst/>
                <a:latin typeface="Barlow"/>
              </a:rPr>
              <a:t> who allowed to self dismiss</a:t>
            </a:r>
            <a:r>
              <a:rPr lang="en-US" sz="1600" dirty="0">
                <a:latin typeface="Barlow"/>
              </a:rPr>
              <a:t>,</a:t>
            </a:r>
            <a:r>
              <a:rPr lang="en-US" sz="1600" b="0" i="0" u="none" strike="noStrike" dirty="0">
                <a:solidFill>
                  <a:srgbClr val="000000"/>
                </a:solidFill>
                <a:effectLst/>
                <a:latin typeface="Barlow"/>
              </a:rPr>
              <a:t> must have prior consent from parent/guardian and they must sign out on the daily roster sheet. </a:t>
            </a: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Participants will only be released to the persons listed in their application. Any changes or additions must be made in writing.</a:t>
            </a:r>
          </a:p>
          <a:p>
            <a:pPr marL="285750" indent="-285750" rtl="0" fontAlgn="base">
              <a:spcBef>
                <a:spcPts val="0"/>
              </a:spcBef>
              <a:spcAft>
                <a:spcPts val="0"/>
              </a:spcAft>
              <a:buFont typeface="Wingdings" panose="05000000000000000000" pitchFamily="2" charset="2"/>
              <a:buChar char="q"/>
            </a:pPr>
            <a:r>
              <a:rPr lang="en-US" sz="1600" b="0" i="0" u="none" strike="noStrike" dirty="0">
                <a:solidFill>
                  <a:srgbClr val="000000"/>
                </a:solidFill>
                <a:effectLst/>
                <a:latin typeface="Barlow"/>
              </a:rPr>
              <a:t>For pick-ups, please have your photo ID with you at all times</a:t>
            </a:r>
            <a:r>
              <a:rPr lang="en-US" sz="1600" b="0" i="0" u="none" strike="noStrike" dirty="0">
                <a:solidFill>
                  <a:srgbClr val="000000"/>
                </a:solidFill>
                <a:effectLst/>
              </a:rPr>
              <a:t>.</a:t>
            </a:r>
          </a:p>
        </p:txBody>
      </p:sp>
      <p:sp>
        <p:nvSpPr>
          <p:cNvPr id="9" name="TextBox 8">
            <a:extLst>
              <a:ext uri="{FF2B5EF4-FFF2-40B4-BE49-F238E27FC236}">
                <a16:creationId xmlns:a16="http://schemas.microsoft.com/office/drawing/2014/main" id="{EA0F2650-DAFB-6AC8-2330-B51FA91A85F9}"/>
              </a:ext>
            </a:extLst>
          </p:cNvPr>
          <p:cNvSpPr txBox="1"/>
          <p:nvPr/>
        </p:nvSpPr>
        <p:spPr>
          <a:xfrm>
            <a:off x="5794259" y="4624044"/>
            <a:ext cx="3696013" cy="369332"/>
          </a:xfrm>
          <a:prstGeom prst="rect">
            <a:avLst/>
          </a:prstGeom>
          <a:noFill/>
        </p:spPr>
        <p:txBody>
          <a:bodyPr wrap="square" lIns="91440" tIns="45720" rIns="91440" bIns="45720" rtlCol="0" anchor="t">
            <a:spAutoFit/>
          </a:bodyPr>
          <a:lstStyle/>
          <a:p>
            <a:r>
              <a:rPr lang="en-US" sz="1800">
                <a:solidFill>
                  <a:schemeClr val="bg1"/>
                </a:solidFill>
                <a:latin typeface="Barlow Medium"/>
              </a:rPr>
              <a:t>www.universitysettlement.org</a:t>
            </a:r>
          </a:p>
        </p:txBody>
      </p:sp>
    </p:spTree>
    <p:extLst>
      <p:ext uri="{BB962C8B-B14F-4D97-AF65-F5344CB8AC3E}">
        <p14:creationId xmlns:p14="http://schemas.microsoft.com/office/powerpoint/2010/main" val="23155042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2477</TotalTime>
  <Words>5186</Words>
  <Application>Microsoft Macintosh PowerPoint</Application>
  <PresentationFormat>On-screen Show (16:9)</PresentationFormat>
  <Paragraphs>640</Paragraphs>
  <Slides>34</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Arial,Sans-Serif</vt:lpstr>
      <vt:lpstr>Barlow</vt:lpstr>
      <vt:lpstr>Barlow ExtraBold</vt:lpstr>
      <vt:lpstr>Barlow Medium</vt:lpstr>
      <vt:lpstr>Courier New</vt:lpstr>
      <vt:lpstr>Open Sans</vt:lpstr>
      <vt:lpstr>Segoe UI</vt:lpstr>
      <vt:lpstr>Wingdings</vt:lpstr>
      <vt:lpstr>Wingdings,Sans-Serif</vt:lpstr>
      <vt:lpstr>Simple Light</vt:lpstr>
      <vt:lpstr>AGENDA</vt:lpstr>
      <vt:lpstr>Welcome Back Team!!!  Ice Breaker - Would you rather?</vt:lpstr>
      <vt:lpstr>Afterschool 2024-25</vt:lpstr>
      <vt:lpstr>Staff Schedules </vt:lpstr>
      <vt:lpstr>Fall School Year 2024-2025</vt:lpstr>
      <vt:lpstr>Fall School Year 2024-2025</vt:lpstr>
      <vt:lpstr>S2024</vt:lpstr>
      <vt:lpstr>PowerPoint Presentation</vt:lpstr>
      <vt:lpstr>PowerPoint Presentation</vt:lpstr>
      <vt:lpstr>Behavior Policy  </vt:lpstr>
      <vt:lpstr>CPR/First Aid Refresher Training</vt:lpstr>
      <vt:lpstr>CPR/First Aid Refresher Training</vt:lpstr>
      <vt:lpstr>CPR/First Aid Refresher Training</vt:lpstr>
      <vt:lpstr>CPR/First Aid Refresher Training</vt:lpstr>
      <vt:lpstr>CPR/First Aid Refresher Training</vt:lpstr>
      <vt:lpstr>CPR/First Aid Refresher Training</vt:lpstr>
      <vt:lpstr>CPR/First Aid Refresher Training</vt:lpstr>
      <vt:lpstr>CPR/First Aid Refresher Training</vt:lpstr>
      <vt:lpstr>Safety Refresher Training</vt:lpstr>
      <vt:lpstr>Safety Refresher Training</vt:lpstr>
      <vt:lpstr>Proper Supervision of Activities</vt:lpstr>
      <vt:lpstr>Conflict Resolution Tool and Strategies</vt:lpstr>
      <vt:lpstr>Conflict Resolution Tool and Strategies</vt:lpstr>
      <vt:lpstr>Conflict Resolution Tool and Strategies</vt:lpstr>
      <vt:lpstr>W.O.W. - A Conflict Resolution Tool</vt:lpstr>
      <vt:lpstr>Classroom Management</vt:lpstr>
      <vt:lpstr>Classroom Management</vt:lpstr>
      <vt:lpstr>Classroom Management</vt:lpstr>
      <vt:lpstr>Classroom Management</vt:lpstr>
      <vt:lpstr>FIELD TRIPS</vt:lpstr>
      <vt:lpstr>FIELD TRIPS FOR STAFF</vt:lpstr>
      <vt:lpstr>ENRICHMENT LESSON PLANNING</vt:lpstr>
      <vt:lpstr>ENRICHMENT- Lesson Planning</vt:lpstr>
      <vt:lpstr>Wrap Up/ Reminders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Jason Crowell</cp:lastModifiedBy>
  <cp:revision>46</cp:revision>
  <dcterms:modified xsi:type="dcterms:W3CDTF">2024-09-05T17:17:29Z</dcterms:modified>
</cp:coreProperties>
</file>